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70" r:id="rId15"/>
    <p:sldId id="268" r:id="rId16"/>
    <p:sldId id="271" r:id="rId17"/>
    <p:sldId id="272" r:id="rId18"/>
    <p:sldId id="269" r:id="rId19"/>
    <p:sldId id="273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E52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5" autoAdjust="0"/>
    <p:restoredTop sz="84975" autoAdjust="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  <p:transition spd="med"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FE39E5-A473-4E2B-A947-5B66BD513DD0}" type="datetimeFigureOut">
              <a:rPr lang="sr-Latn-CS" smtClean="0"/>
              <a:pPr/>
              <a:t>28.4.2014.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BCC139-D262-4717-9DB3-5F173C9644E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dissolve/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6.gif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il-international.hr/datoteke/skolski-odjel/osnovna-skola/glazbene-skole/12-mjesec/303397-333682666705138-1839777596-n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Tuneables_smart_boy_equation-13783967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71480"/>
            <a:ext cx="8358246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2643174" y="5143512"/>
            <a:ext cx="6196026" cy="723888"/>
          </a:xfrm>
          <a:solidFill>
            <a:srgbClr val="210E5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u="sng" dirty="0" smtClean="0">
                <a:solidFill>
                  <a:srgbClr val="FFFF00"/>
                </a:solidFill>
                <a:latin typeface="Lucida Handwriting" pitchFamily="66" charset="0"/>
              </a:rPr>
              <a:t>Glazbeni razlomci</a:t>
            </a:r>
            <a:endParaRPr lang="hr-HR" b="1" u="sng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6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Marko Čupić, </a:t>
            </a:r>
            <a:r>
              <a:rPr lang="hr-HR" sz="16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prof</a:t>
            </a:r>
            <a:r>
              <a:rPr lang="hr-HR" sz="16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. glazbene kulture</a:t>
            </a:r>
          </a:p>
          <a:p>
            <a:r>
              <a:rPr lang="hr-HR" sz="16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OŠ </a:t>
            </a:r>
            <a:r>
              <a:rPr lang="hr-HR" sz="16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Dr</a:t>
            </a:r>
            <a:r>
              <a:rPr lang="hr-HR" sz="16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. fra Karlo Balić, Šestanovac</a:t>
            </a:r>
            <a:endParaRPr lang="hr-HR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Zadatak br. 1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551766" cy="4452950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Odredi kakav je razlomak;  manji, veći ili jednak 1 i to izvodeći crescendo, decrescendo ili </a:t>
            </a:r>
            <a:r>
              <a:rPr lang="hr-HR" b="1" dirty="0" err="1" smtClean="0">
                <a:solidFill>
                  <a:schemeClr val="bg1"/>
                </a:solidFill>
              </a:rPr>
              <a:t>mezzoforte</a:t>
            </a:r>
            <a:r>
              <a:rPr lang="hr-HR" b="1" dirty="0" smtClean="0">
                <a:solidFill>
                  <a:schemeClr val="bg1"/>
                </a:solidFill>
              </a:rPr>
              <a:t> na slogu –na:</a:t>
            </a: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9  </a:t>
            </a:r>
            <a:r>
              <a:rPr lang="hr-HR" dirty="0" smtClean="0">
                <a:solidFill>
                  <a:schemeClr val="bg1"/>
                </a:solidFill>
              </a:rPr>
              <a:t>             1    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8   </a:t>
            </a: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7 </a:t>
            </a:r>
            <a:r>
              <a:rPr lang="hr-HR" dirty="0" smtClean="0">
                <a:solidFill>
                  <a:schemeClr val="bg1"/>
                </a:solidFill>
              </a:rPr>
              <a:t>              1              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7</a:t>
            </a: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4 </a:t>
            </a:r>
            <a:r>
              <a:rPr lang="hr-HR" dirty="0" smtClean="0">
                <a:solidFill>
                  <a:schemeClr val="bg1"/>
                </a:solidFill>
              </a:rPr>
              <a:t>              1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5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57224" y="307181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Jednako 9"/>
          <p:cNvSpPr/>
          <p:nvPr/>
        </p:nvSpPr>
        <p:spPr>
          <a:xfrm>
            <a:off x="785786" y="3929066"/>
            <a:ext cx="985838" cy="557210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1" name="Akcijski gumb: Nazad ili prethodno 10">
            <a:hlinkClick r:id="" action="ppaction://hlinkshowjump?jump=previousslide" highlightClick="1"/>
          </p:cNvPr>
          <p:cNvSpPr/>
          <p:nvPr/>
        </p:nvSpPr>
        <p:spPr>
          <a:xfrm>
            <a:off x="928662" y="5000636"/>
            <a:ext cx="78581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Matematika i Glazbena kultura\87156ST_Math_-_Theme_Song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4427560" cy="4793315"/>
          </a:xfrm>
          <a:prstGeom prst="rect">
            <a:avLst/>
          </a:prstGeom>
          <a:noFill/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2" y="2143116"/>
            <a:ext cx="4468486" cy="4392488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70007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Zbrajanje i oduzimanje razlomaka s istim nazivnicima</a:t>
            </a:r>
            <a:endParaRPr lang="hr-HR" sz="3600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 algn="just">
              <a:buNone/>
            </a:pPr>
            <a:r>
              <a:rPr lang="hr-HR" sz="2800" dirty="0" smtClean="0">
                <a:solidFill>
                  <a:schemeClr val="bg1"/>
                </a:solidFill>
              </a:rPr>
              <a:t>Ako razlomci imaju iste nazivnike onda samo zbrajamo ili oduzimamo brojnike dok nazivnik ostaje isti. </a:t>
            </a:r>
            <a:r>
              <a:rPr lang="hr-HR" sz="2800" dirty="0" err="1" smtClean="0">
                <a:solidFill>
                  <a:schemeClr val="bg1"/>
                </a:solidFill>
              </a:rPr>
              <a:t>Npr</a:t>
            </a:r>
            <a:r>
              <a:rPr lang="hr-HR" sz="2800" dirty="0" smtClean="0">
                <a:solidFill>
                  <a:schemeClr val="bg1"/>
                </a:solidFill>
              </a:rPr>
              <a:t>.:</a:t>
            </a: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4</a:t>
            </a:r>
            <a:r>
              <a:rPr lang="hr-HR" dirty="0" smtClean="0">
                <a:solidFill>
                  <a:schemeClr val="bg1"/>
                </a:solidFill>
              </a:rPr>
              <a:t> + </a:t>
            </a:r>
            <a:r>
              <a:rPr lang="hr-HR" u="sng" dirty="0" smtClean="0">
                <a:solidFill>
                  <a:schemeClr val="bg1"/>
                </a:solidFill>
              </a:rPr>
              <a:t>6</a:t>
            </a:r>
            <a:r>
              <a:rPr lang="hr-HR" dirty="0" smtClean="0">
                <a:solidFill>
                  <a:schemeClr val="bg1"/>
                </a:solidFill>
              </a:rPr>
              <a:t> = </a:t>
            </a:r>
            <a:r>
              <a:rPr lang="hr-HR" u="sng" dirty="0" smtClean="0">
                <a:solidFill>
                  <a:schemeClr val="bg1"/>
                </a:solidFill>
              </a:rPr>
              <a:t>10 </a:t>
            </a:r>
            <a:r>
              <a:rPr lang="hr-HR" dirty="0" smtClean="0">
                <a:solidFill>
                  <a:schemeClr val="bg1"/>
                </a:solidFill>
              </a:rPr>
              <a:t>= 2</a:t>
            </a:r>
            <a:endParaRPr lang="hr-HR" u="sng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hr-HR" dirty="0" smtClean="0">
                <a:solidFill>
                  <a:schemeClr val="bg1"/>
                </a:solidFill>
              </a:rPr>
              <a:t>5    </a:t>
            </a:r>
            <a:r>
              <a:rPr lang="hr-HR" dirty="0" err="1" smtClean="0">
                <a:solidFill>
                  <a:schemeClr val="bg1"/>
                </a:solidFill>
              </a:rPr>
              <a:t>5</a:t>
            </a:r>
            <a:r>
              <a:rPr lang="hr-HR" dirty="0" smtClean="0">
                <a:solidFill>
                  <a:schemeClr val="bg1"/>
                </a:solidFill>
              </a:rPr>
              <a:t>      </a:t>
            </a:r>
            <a:r>
              <a:rPr lang="hr-HR" dirty="0" err="1" smtClean="0">
                <a:solidFill>
                  <a:schemeClr val="bg1"/>
                </a:solidFill>
              </a:rPr>
              <a:t>5</a:t>
            </a:r>
            <a:endParaRPr lang="hr-HR" dirty="0" smtClean="0">
              <a:solidFill>
                <a:schemeClr val="bg1"/>
              </a:solidFill>
            </a:endParaRPr>
          </a:p>
          <a:p>
            <a:pPr marL="514350" indent="-514350">
              <a:buAutoNum type="arabicPlain" startAt="5"/>
            </a:pPr>
            <a:endParaRPr lang="hr-HR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hr-HR" u="sng" dirty="0" smtClean="0">
                <a:solidFill>
                  <a:schemeClr val="bg1"/>
                </a:solidFill>
              </a:rPr>
              <a:t>   ___</a:t>
            </a:r>
            <a:r>
              <a:rPr lang="hr-HR" dirty="0" smtClean="0">
                <a:solidFill>
                  <a:schemeClr val="bg1"/>
                </a:solidFill>
              </a:rPr>
              <a:t>+ </a:t>
            </a:r>
            <a:r>
              <a:rPr lang="hr-HR" u="sng" dirty="0" smtClean="0">
                <a:solidFill>
                  <a:schemeClr val="bg1"/>
                </a:solidFill>
              </a:rPr>
              <a:t> ______</a:t>
            </a:r>
            <a:r>
              <a:rPr lang="hr-HR" dirty="0" smtClean="0">
                <a:solidFill>
                  <a:schemeClr val="bg1"/>
                </a:solidFill>
              </a:rPr>
              <a:t>  =</a:t>
            </a:r>
            <a:r>
              <a:rPr lang="hr-HR" b="1" dirty="0" smtClean="0">
                <a:solidFill>
                  <a:schemeClr val="bg1"/>
                </a:solidFill>
              </a:rPr>
              <a:t>__________=  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42910" y="4071942"/>
            <a:ext cx="685805" cy="428628"/>
          </a:xfrm>
          <a:prstGeom prst="rect">
            <a:avLst/>
          </a:prstGeom>
          <a:noFill/>
        </p:spPr>
      </p:pic>
      <p:pic>
        <p:nvPicPr>
          <p:cNvPr id="5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928794" y="4071942"/>
            <a:ext cx="685805" cy="428628"/>
          </a:xfrm>
          <a:prstGeom prst="rect">
            <a:avLst/>
          </a:prstGeom>
          <a:noFill/>
        </p:spPr>
      </p:pic>
      <p:pic>
        <p:nvPicPr>
          <p:cNvPr id="6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071942"/>
            <a:ext cx="428628" cy="428628"/>
          </a:xfrm>
          <a:prstGeom prst="rect">
            <a:avLst/>
          </a:prstGeom>
          <a:noFill/>
        </p:spPr>
      </p:pic>
      <p:pic>
        <p:nvPicPr>
          <p:cNvPr id="7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643306" y="4000504"/>
            <a:ext cx="685805" cy="428628"/>
          </a:xfrm>
          <a:prstGeom prst="rect">
            <a:avLst/>
          </a:prstGeom>
          <a:noFill/>
        </p:spPr>
      </p:pic>
      <p:pic>
        <p:nvPicPr>
          <p:cNvPr id="8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4286248" y="4000504"/>
            <a:ext cx="685805" cy="428628"/>
          </a:xfrm>
          <a:prstGeom prst="rect">
            <a:avLst/>
          </a:prstGeom>
          <a:noFill/>
        </p:spPr>
      </p:pic>
      <p:pic>
        <p:nvPicPr>
          <p:cNvPr id="9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000504"/>
            <a:ext cx="428628" cy="428628"/>
          </a:xfrm>
          <a:prstGeom prst="rect">
            <a:avLst/>
          </a:prstGeom>
          <a:noFill/>
        </p:spPr>
      </p:pic>
      <p:pic>
        <p:nvPicPr>
          <p:cNvPr id="10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42910" y="4714884"/>
            <a:ext cx="685805" cy="428628"/>
          </a:xfrm>
          <a:prstGeom prst="rect">
            <a:avLst/>
          </a:prstGeom>
          <a:noFill/>
        </p:spPr>
      </p:pic>
      <p:pic>
        <p:nvPicPr>
          <p:cNvPr id="11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714884"/>
            <a:ext cx="428628" cy="428629"/>
          </a:xfrm>
          <a:prstGeom prst="rect">
            <a:avLst/>
          </a:prstGeom>
          <a:noFill/>
        </p:spPr>
      </p:pic>
      <p:pic>
        <p:nvPicPr>
          <p:cNvPr id="12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714884"/>
            <a:ext cx="500066" cy="428627"/>
          </a:xfrm>
          <a:prstGeom prst="rect">
            <a:avLst/>
          </a:prstGeom>
          <a:noFill/>
        </p:spPr>
      </p:pic>
      <p:pic>
        <p:nvPicPr>
          <p:cNvPr id="13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928794" y="4714884"/>
            <a:ext cx="685805" cy="428628"/>
          </a:xfrm>
          <a:prstGeom prst="rect">
            <a:avLst/>
          </a:prstGeom>
          <a:noFill/>
        </p:spPr>
      </p:pic>
      <p:pic>
        <p:nvPicPr>
          <p:cNvPr id="14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929058" y="4714884"/>
            <a:ext cx="685805" cy="428628"/>
          </a:xfrm>
          <a:prstGeom prst="rect">
            <a:avLst/>
          </a:prstGeom>
          <a:noFill/>
        </p:spPr>
      </p:pic>
      <p:pic>
        <p:nvPicPr>
          <p:cNvPr id="15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714884"/>
            <a:ext cx="500066" cy="428627"/>
          </a:xfrm>
          <a:prstGeom prst="rect">
            <a:avLst/>
          </a:prstGeom>
          <a:noFill/>
        </p:spPr>
      </p:pic>
      <p:pic>
        <p:nvPicPr>
          <p:cNvPr id="16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000504"/>
            <a:ext cx="428628" cy="9286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Zbrajanje i oduzimanje razlomaka s različitim nazivnicima</a:t>
            </a:r>
            <a:endParaRPr lang="hr-HR" sz="2800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Razlomci različitih nazivnika zbrajaju se i oduzimaju tako da se svedu na zajednički nazivnik (prvi broj s kojim su djeljiva oba nazivnika). </a:t>
            </a: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5</a:t>
            </a:r>
            <a:r>
              <a:rPr lang="hr-HR" dirty="0" smtClean="0">
                <a:solidFill>
                  <a:schemeClr val="bg1"/>
                </a:solidFill>
              </a:rPr>
              <a:t> – </a:t>
            </a:r>
            <a:r>
              <a:rPr lang="hr-HR" u="sng" dirty="0" smtClean="0">
                <a:solidFill>
                  <a:schemeClr val="bg1"/>
                </a:solidFill>
              </a:rPr>
              <a:t>4</a:t>
            </a:r>
            <a:r>
              <a:rPr lang="hr-HR" dirty="0" smtClean="0">
                <a:solidFill>
                  <a:schemeClr val="bg1"/>
                </a:solidFill>
              </a:rPr>
              <a:t> = </a:t>
            </a:r>
            <a:r>
              <a:rPr lang="hr-HR" u="sng" dirty="0" smtClean="0">
                <a:solidFill>
                  <a:schemeClr val="bg1"/>
                </a:solidFill>
              </a:rPr>
              <a:t>10-12</a:t>
            </a:r>
            <a:r>
              <a:rPr lang="hr-HR" dirty="0" smtClean="0">
                <a:solidFill>
                  <a:schemeClr val="bg1"/>
                </a:solidFill>
              </a:rPr>
              <a:t> = - </a:t>
            </a:r>
            <a:r>
              <a:rPr lang="hr-HR" u="sng" dirty="0" smtClean="0">
                <a:solidFill>
                  <a:schemeClr val="bg1"/>
                </a:solidFill>
              </a:rPr>
              <a:t>2 </a:t>
            </a:r>
            <a:r>
              <a:rPr lang="hr-HR" dirty="0" smtClean="0">
                <a:solidFill>
                  <a:schemeClr val="bg1"/>
                </a:solidFill>
              </a:rPr>
              <a:t>= - </a:t>
            </a:r>
            <a:r>
              <a:rPr lang="hr-HR" u="sng" dirty="0" smtClean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3    2        6          </a:t>
            </a:r>
            <a:r>
              <a:rPr lang="hr-HR" dirty="0" err="1" smtClean="0">
                <a:solidFill>
                  <a:schemeClr val="bg1"/>
                </a:solidFill>
              </a:rPr>
              <a:t>6</a:t>
            </a:r>
            <a:r>
              <a:rPr lang="hr-HR" dirty="0" smtClean="0">
                <a:solidFill>
                  <a:schemeClr val="bg1"/>
                </a:solidFill>
              </a:rPr>
              <a:t>       3</a:t>
            </a:r>
          </a:p>
          <a:p>
            <a:pPr>
              <a:buNone/>
            </a:pPr>
            <a:endParaRPr lang="hr-H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Notni rezultat bi bio</a:t>
            </a:r>
            <a:r>
              <a:rPr lang="hr-HR" dirty="0" smtClean="0">
                <a:solidFill>
                  <a:schemeClr val="bg1"/>
                </a:solidFill>
              </a:rPr>
              <a:t>:  - _____ = </a:t>
            </a:r>
            <a:r>
              <a:rPr lang="hr-HR" u="sng" dirty="0" smtClean="0">
                <a:solidFill>
                  <a:schemeClr val="bg1"/>
                </a:solidFill>
              </a:rPr>
              <a:t>ta____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                   ta-a-</a:t>
            </a:r>
            <a:r>
              <a:rPr lang="hr-HR" dirty="0" err="1" smtClean="0">
                <a:solidFill>
                  <a:schemeClr val="bg1"/>
                </a:solidFill>
              </a:rPr>
              <a:t>a</a:t>
            </a:r>
            <a:endParaRPr lang="hr-HR" u="sng" dirty="0" smtClean="0">
              <a:solidFill>
                <a:schemeClr val="bg1"/>
              </a:solidFill>
            </a:endParaRPr>
          </a:p>
          <a:p>
            <a:endParaRPr lang="hr-HR" dirty="0" smtClean="0"/>
          </a:p>
          <a:p>
            <a:pPr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Minus u razlomku bismo mogli izvesti pjevajući </a:t>
            </a:r>
            <a:r>
              <a:rPr lang="hr-HR" sz="2600" b="1" u="sng" dirty="0" err="1" smtClean="0">
                <a:solidFill>
                  <a:schemeClr val="bg1"/>
                </a:solidFill>
              </a:rPr>
              <a:t>molski</a:t>
            </a:r>
            <a:r>
              <a:rPr lang="hr-HR" sz="2600" b="1" u="sng" dirty="0" smtClean="0">
                <a:solidFill>
                  <a:schemeClr val="bg1"/>
                </a:solidFill>
              </a:rPr>
              <a:t> </a:t>
            </a:r>
            <a:r>
              <a:rPr lang="hr-HR" sz="2600" dirty="0" smtClean="0">
                <a:solidFill>
                  <a:schemeClr val="bg1"/>
                </a:solidFill>
              </a:rPr>
              <a:t>trozvuk.</a:t>
            </a:r>
            <a:endParaRPr lang="hr-HR" sz="2600" dirty="0">
              <a:solidFill>
                <a:schemeClr val="bg1"/>
              </a:solidFill>
            </a:endParaRPr>
          </a:p>
        </p:txBody>
      </p:sp>
      <p:pic>
        <p:nvPicPr>
          <p:cNvPr id="4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286256"/>
            <a:ext cx="428628" cy="500066"/>
          </a:xfrm>
          <a:prstGeom prst="rect">
            <a:avLst/>
          </a:prstGeom>
          <a:noFill/>
        </p:spPr>
      </p:pic>
      <p:pic>
        <p:nvPicPr>
          <p:cNvPr id="5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857760"/>
            <a:ext cx="428627" cy="6429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Zadatak br. 2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Zbroji sljedeće razlomke, a nakon toga zapiši rezultat notama i otkucaj notnu vrijednost rezultata.</a:t>
            </a:r>
          </a:p>
          <a:p>
            <a:pPr>
              <a:buNone/>
            </a:pPr>
            <a:endParaRPr lang="hr-HR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2 </a:t>
            </a:r>
            <a:r>
              <a:rPr lang="hr-HR" dirty="0" smtClean="0">
                <a:solidFill>
                  <a:schemeClr val="bg1"/>
                </a:solidFill>
              </a:rPr>
              <a:t>+</a:t>
            </a:r>
            <a:r>
              <a:rPr lang="hr-HR" u="sng" dirty="0" smtClean="0">
                <a:solidFill>
                  <a:schemeClr val="bg1"/>
                </a:solidFill>
              </a:rPr>
              <a:t>3 </a:t>
            </a:r>
            <a:r>
              <a:rPr lang="hr-HR" dirty="0" smtClean="0">
                <a:solidFill>
                  <a:schemeClr val="bg1"/>
                </a:solidFill>
              </a:rPr>
              <a:t>=</a:t>
            </a:r>
            <a:r>
              <a:rPr lang="hr-HR" u="sng" dirty="0" smtClean="0">
                <a:solidFill>
                  <a:schemeClr val="bg1"/>
                </a:solidFill>
              </a:rPr>
              <a:t>______</a:t>
            </a:r>
            <a:r>
              <a:rPr lang="hr-HR" i="1" u="sng" dirty="0" smtClean="0">
                <a:solidFill>
                  <a:schemeClr val="bg1"/>
                </a:solidFill>
              </a:rPr>
              <a:t>+__</a:t>
            </a:r>
            <a:r>
              <a:rPr lang="hr-HR" u="sng" dirty="0" smtClean="0">
                <a:solidFill>
                  <a:schemeClr val="bg1"/>
                </a:solidFill>
              </a:rPr>
              <a:t>_______ </a:t>
            </a:r>
            <a:r>
              <a:rPr lang="hr-HR" dirty="0" smtClean="0">
                <a:solidFill>
                  <a:schemeClr val="bg1"/>
                </a:solidFill>
              </a:rPr>
              <a:t>=</a:t>
            </a:r>
            <a:r>
              <a:rPr lang="hr-HR" u="sng" dirty="0" smtClean="0">
                <a:solidFill>
                  <a:schemeClr val="bg1"/>
                </a:solidFill>
              </a:rPr>
              <a:t>____________</a:t>
            </a:r>
            <a:r>
              <a:rPr lang="hr-HR" dirty="0" smtClean="0">
                <a:solidFill>
                  <a:schemeClr val="bg1"/>
                </a:solidFill>
              </a:rPr>
              <a:t>=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4    6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571868" y="3643314"/>
            <a:ext cx="685805" cy="428628"/>
          </a:xfrm>
          <a:prstGeom prst="rect">
            <a:avLst/>
          </a:prstGeom>
          <a:noFill/>
        </p:spPr>
      </p:pic>
      <p:pic>
        <p:nvPicPr>
          <p:cNvPr id="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928926" y="3643314"/>
            <a:ext cx="685805" cy="428628"/>
          </a:xfrm>
          <a:prstGeom prst="rect">
            <a:avLst/>
          </a:prstGeom>
          <a:noFill/>
        </p:spPr>
      </p:pic>
      <p:pic>
        <p:nvPicPr>
          <p:cNvPr id="7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285984" y="3643314"/>
            <a:ext cx="685805" cy="428628"/>
          </a:xfrm>
          <a:prstGeom prst="rect">
            <a:avLst/>
          </a:prstGeom>
          <a:noFill/>
        </p:spPr>
      </p:pic>
      <p:pic>
        <p:nvPicPr>
          <p:cNvPr id="12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000372"/>
            <a:ext cx="357190" cy="428628"/>
          </a:xfrm>
          <a:prstGeom prst="rect">
            <a:avLst/>
          </a:prstGeom>
          <a:noFill/>
        </p:spPr>
      </p:pic>
      <p:pic>
        <p:nvPicPr>
          <p:cNvPr id="13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000372"/>
            <a:ext cx="428627" cy="428628"/>
          </a:xfrm>
          <a:prstGeom prst="rect">
            <a:avLst/>
          </a:prstGeom>
          <a:noFill/>
        </p:spPr>
      </p:pic>
      <p:pic>
        <p:nvPicPr>
          <p:cNvPr id="15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429388" y="3643314"/>
            <a:ext cx="685805" cy="428628"/>
          </a:xfrm>
          <a:prstGeom prst="rect">
            <a:avLst/>
          </a:prstGeom>
          <a:noFill/>
        </p:spPr>
      </p:pic>
      <p:pic>
        <p:nvPicPr>
          <p:cNvPr id="1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786446" y="3643314"/>
            <a:ext cx="685805" cy="428628"/>
          </a:xfrm>
          <a:prstGeom prst="rect">
            <a:avLst/>
          </a:prstGeom>
          <a:noFill/>
        </p:spPr>
      </p:pic>
      <p:pic>
        <p:nvPicPr>
          <p:cNvPr id="17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143504" y="3643314"/>
            <a:ext cx="685805" cy="428628"/>
          </a:xfrm>
          <a:prstGeom prst="rect">
            <a:avLst/>
          </a:prstGeom>
          <a:noFill/>
        </p:spPr>
      </p:pic>
      <p:pic>
        <p:nvPicPr>
          <p:cNvPr id="19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429388" y="3000372"/>
            <a:ext cx="685805" cy="428628"/>
          </a:xfrm>
          <a:prstGeom prst="rect">
            <a:avLst/>
          </a:prstGeom>
          <a:noFill/>
        </p:spPr>
      </p:pic>
      <p:pic>
        <p:nvPicPr>
          <p:cNvPr id="20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786446" y="3000372"/>
            <a:ext cx="685805" cy="428628"/>
          </a:xfrm>
          <a:prstGeom prst="rect">
            <a:avLst/>
          </a:prstGeom>
          <a:noFill/>
        </p:spPr>
      </p:pic>
      <p:pic>
        <p:nvPicPr>
          <p:cNvPr id="21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143504" y="3000372"/>
            <a:ext cx="685805" cy="428628"/>
          </a:xfrm>
          <a:prstGeom prst="rect">
            <a:avLst/>
          </a:prstGeom>
          <a:noFill/>
        </p:spPr>
      </p:pic>
      <p:pic>
        <p:nvPicPr>
          <p:cNvPr id="22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3071810"/>
            <a:ext cx="428628" cy="785818"/>
          </a:xfrm>
          <a:prstGeom prst="rect">
            <a:avLst/>
          </a:prstGeom>
          <a:noFill/>
        </p:spPr>
      </p:pic>
      <p:pic>
        <p:nvPicPr>
          <p:cNvPr id="18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000372"/>
            <a:ext cx="428627" cy="428628"/>
          </a:xfrm>
          <a:prstGeom prst="rect">
            <a:avLst/>
          </a:prstGeom>
          <a:noFill/>
        </p:spPr>
      </p:pic>
      <p:pic>
        <p:nvPicPr>
          <p:cNvPr id="23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000372"/>
            <a:ext cx="428627" cy="4286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6000">
              <a:schemeClr val="accent2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42852"/>
            <a:ext cx="8749636" cy="6519208"/>
          </a:xfrm>
        </p:spPr>
      </p:pic>
    </p:spTree>
    <p:extLst>
      <p:ext uri="{BB962C8B-B14F-4D97-AF65-F5344CB8AC3E}">
        <p14:creationId xmlns:p14="http://schemas.microsoft.com/office/powerpoint/2010/main" val="1819209230"/>
      </p:ext>
    </p:extLst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Množenje razlomaka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Kod množenja razlomaka množimo brojnik prvog razlomka sa brojnikom drugog, a tako isto je i s nazivnicima. </a:t>
            </a:r>
            <a:r>
              <a:rPr lang="hr-HR" b="1" dirty="0" err="1" smtClean="0">
                <a:solidFill>
                  <a:schemeClr val="bg1"/>
                </a:solidFill>
              </a:rPr>
              <a:t>Npr</a:t>
            </a:r>
            <a:r>
              <a:rPr lang="hr-HR" b="1" dirty="0" smtClean="0">
                <a:solidFill>
                  <a:schemeClr val="bg1"/>
                </a:solidFill>
              </a:rPr>
              <a:t>.:</a:t>
            </a:r>
          </a:p>
          <a:p>
            <a:pPr>
              <a:buNone/>
            </a:pPr>
            <a:endParaRPr lang="hr-HR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6 </a:t>
            </a:r>
            <a:r>
              <a:rPr lang="hr-HR" dirty="0" smtClean="0">
                <a:solidFill>
                  <a:schemeClr val="bg1"/>
                </a:solidFill>
              </a:rPr>
              <a:t>x </a:t>
            </a:r>
            <a:r>
              <a:rPr lang="hr-HR" u="sng" dirty="0" smtClean="0">
                <a:solidFill>
                  <a:schemeClr val="bg1"/>
                </a:solidFill>
              </a:rPr>
              <a:t>7 </a:t>
            </a:r>
            <a:r>
              <a:rPr lang="hr-HR" dirty="0" smtClean="0">
                <a:solidFill>
                  <a:schemeClr val="bg1"/>
                </a:solidFill>
              </a:rPr>
              <a:t>= </a:t>
            </a:r>
            <a:r>
              <a:rPr lang="hr-HR" u="sng" dirty="0" smtClean="0">
                <a:solidFill>
                  <a:schemeClr val="bg1"/>
                </a:solidFill>
              </a:rPr>
              <a:t>42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9    5    45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Zadatak br. 3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Napiši brojčano umnožak sljedećih nota i skrati ga:</a:t>
            </a:r>
          </a:p>
          <a:p>
            <a:pPr>
              <a:buNone/>
            </a:pPr>
            <a:endParaRPr lang="hr-HR" b="1" dirty="0" smtClean="0">
              <a:solidFill>
                <a:schemeClr val="bg1"/>
              </a:solidFill>
            </a:endParaRP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  <a:r>
              <a:rPr lang="hr-HR" b="1" dirty="0" smtClean="0">
                <a:solidFill>
                  <a:schemeClr val="bg1"/>
                </a:solidFill>
              </a:rPr>
              <a:t>_______ X ______ =</a:t>
            </a:r>
            <a:endParaRPr lang="hr-HR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dirty="0" smtClean="0"/>
              <a:t>                                   </a:t>
            </a:r>
            <a:endParaRPr lang="hr-HR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643042" y="3071810"/>
            <a:ext cx="685805" cy="428628"/>
          </a:xfrm>
          <a:prstGeom prst="rect">
            <a:avLst/>
          </a:prstGeom>
          <a:noFill/>
        </p:spPr>
      </p:pic>
      <p:pic>
        <p:nvPicPr>
          <p:cNvPr id="5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000100" y="3071810"/>
            <a:ext cx="685805" cy="428628"/>
          </a:xfrm>
          <a:prstGeom prst="rect">
            <a:avLst/>
          </a:prstGeom>
          <a:noFill/>
        </p:spPr>
      </p:pic>
      <p:pic>
        <p:nvPicPr>
          <p:cNvPr id="6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071810"/>
            <a:ext cx="428628" cy="428627"/>
          </a:xfrm>
          <a:prstGeom prst="rect">
            <a:avLst/>
          </a:prstGeom>
          <a:noFill/>
        </p:spPr>
      </p:pic>
      <p:pic>
        <p:nvPicPr>
          <p:cNvPr id="7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714612" y="3071810"/>
            <a:ext cx="685805" cy="428628"/>
          </a:xfrm>
          <a:prstGeom prst="rect">
            <a:avLst/>
          </a:prstGeom>
          <a:noFill/>
        </p:spPr>
      </p:pic>
      <p:pic>
        <p:nvPicPr>
          <p:cNvPr id="8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3714752"/>
            <a:ext cx="428627" cy="428628"/>
          </a:xfrm>
          <a:prstGeom prst="rect">
            <a:avLst/>
          </a:prstGeom>
          <a:noFill/>
        </p:spPr>
      </p:pic>
      <p:pic>
        <p:nvPicPr>
          <p:cNvPr id="9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3714752"/>
            <a:ext cx="428627" cy="428628"/>
          </a:xfrm>
          <a:prstGeom prst="rect">
            <a:avLst/>
          </a:prstGeom>
          <a:noFill/>
        </p:spPr>
      </p:pic>
      <p:pic>
        <p:nvPicPr>
          <p:cNvPr id="10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714752"/>
            <a:ext cx="428627" cy="428628"/>
          </a:xfrm>
          <a:prstGeom prst="rect">
            <a:avLst/>
          </a:prstGeom>
          <a:noFill/>
        </p:spPr>
      </p:pic>
      <p:pic>
        <p:nvPicPr>
          <p:cNvPr id="11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3714752"/>
            <a:ext cx="357190" cy="428628"/>
          </a:xfrm>
          <a:prstGeom prst="rect">
            <a:avLst/>
          </a:prstGeom>
          <a:noFill/>
        </p:spPr>
      </p:pic>
      <p:sp>
        <p:nvSpPr>
          <p:cNvPr id="13" name="Zaobljeni pravokutnik 12"/>
          <p:cNvSpPr/>
          <p:nvPr/>
        </p:nvSpPr>
        <p:spPr>
          <a:xfrm>
            <a:off x="4357686" y="3071810"/>
            <a:ext cx="114300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r-HR" b="1" u="sng" dirty="0" smtClean="0">
                <a:solidFill>
                  <a:schemeClr val="bg1"/>
                </a:solidFill>
              </a:rPr>
              <a:t>40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20</a:t>
            </a:r>
          </a:p>
          <a:p>
            <a:pPr>
              <a:buNone/>
            </a:pPr>
            <a:r>
              <a:rPr lang="hr-HR" dirty="0" smtClean="0"/>
              <a:t>                         </a:t>
            </a:r>
            <a:r>
              <a:rPr lang="hr-HR" b="1" dirty="0" smtClean="0">
                <a:solidFill>
                  <a:schemeClr val="bg1"/>
                </a:solidFill>
              </a:rPr>
              <a:t>18      9</a:t>
            </a: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715436" cy="6286544"/>
          </a:xfrm>
        </p:spPr>
      </p:pic>
    </p:spTree>
    <p:extLst>
      <p:ext uri="{BB962C8B-B14F-4D97-AF65-F5344CB8AC3E}">
        <p14:creationId xmlns:p14="http://schemas.microsoft.com/office/powerpoint/2010/main" val="819165153"/>
      </p:ext>
    </p:extLst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Dijeljenje razlomaka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Razlomci se dijele na način da se brojnik prvog razlomka množi sa nazivnikom drugog razlomka kao što se množi nazivnik prvog razlomka s brojnikom drugog. 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Evo primjera:</a:t>
            </a:r>
          </a:p>
          <a:p>
            <a:pPr>
              <a:buNone/>
            </a:pPr>
            <a:r>
              <a:rPr lang="hr-HR" b="1" u="sng" dirty="0" smtClean="0">
                <a:solidFill>
                  <a:schemeClr val="bg1"/>
                </a:solidFill>
              </a:rPr>
              <a:t>12 </a:t>
            </a:r>
            <a:r>
              <a:rPr lang="hr-HR" b="1" dirty="0" smtClean="0">
                <a:solidFill>
                  <a:schemeClr val="bg1"/>
                </a:solidFill>
              </a:rPr>
              <a:t>: </a:t>
            </a:r>
            <a:r>
              <a:rPr lang="hr-HR" b="1" u="sng" dirty="0" smtClean="0">
                <a:solidFill>
                  <a:schemeClr val="bg1"/>
                </a:solidFill>
              </a:rPr>
              <a:t>9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12 X 20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240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120 </a:t>
            </a:r>
            <a:r>
              <a:rPr lang="hr-HR" b="1" dirty="0" smtClean="0">
                <a:solidFill>
                  <a:schemeClr val="bg1"/>
                </a:solidFill>
              </a:rPr>
              <a:t>=</a:t>
            </a:r>
            <a:r>
              <a:rPr lang="hr-HR" b="1" u="sng" dirty="0" smtClean="0">
                <a:solidFill>
                  <a:schemeClr val="bg1"/>
                </a:solidFill>
              </a:rPr>
              <a:t> 60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30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10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8     20    8 X 9         72      36     18     9       3</a:t>
            </a: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Notne vrijednosti</a:t>
            </a:r>
            <a:endParaRPr lang="hr-HR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26" name="Picture 2" descr="C:\Documents and Settings\ana\Desktop\note-notne-ritmicne-vrednosti-relativn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857364"/>
            <a:ext cx="7572428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Zadatak br. 4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Podijeli sljedeće razlomke i rezultat pretvori u notnu vrijednost!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>
                <a:solidFill>
                  <a:schemeClr val="bg1"/>
                </a:solidFill>
              </a:rPr>
              <a:t>15 </a:t>
            </a:r>
            <a:r>
              <a:rPr lang="hr-HR" dirty="0" smtClean="0">
                <a:solidFill>
                  <a:schemeClr val="bg1"/>
                </a:solidFill>
              </a:rPr>
              <a:t>: </a:t>
            </a:r>
            <a:r>
              <a:rPr lang="hr-HR" u="sng" dirty="0" smtClean="0">
                <a:solidFill>
                  <a:schemeClr val="bg1"/>
                </a:solidFill>
              </a:rPr>
              <a:t> 6 </a:t>
            </a:r>
            <a:r>
              <a:rPr lang="hr-HR" dirty="0" smtClean="0">
                <a:solidFill>
                  <a:schemeClr val="bg1"/>
                </a:solidFill>
              </a:rPr>
              <a:t>=                                =</a:t>
            </a:r>
            <a:r>
              <a:rPr lang="hr-HR" b="1" dirty="0" smtClean="0">
                <a:solidFill>
                  <a:schemeClr val="bg1"/>
                </a:solidFill>
              </a:rPr>
              <a:t> ________________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11   3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14546" y="3071810"/>
            <a:ext cx="29289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u="sng" dirty="0" smtClean="0">
                <a:solidFill>
                  <a:schemeClr val="bg1"/>
                </a:solidFill>
              </a:rPr>
              <a:t> 15 X 3 </a:t>
            </a:r>
            <a:r>
              <a:rPr lang="hr-HR" b="1" dirty="0" smtClean="0">
                <a:solidFill>
                  <a:schemeClr val="bg1"/>
                </a:solidFill>
              </a:rPr>
              <a:t>= </a:t>
            </a:r>
            <a:r>
              <a:rPr lang="hr-HR" b="1" u="sng" dirty="0" smtClean="0">
                <a:solidFill>
                  <a:schemeClr val="bg1"/>
                </a:solidFill>
              </a:rPr>
              <a:t>45</a:t>
            </a:r>
            <a:r>
              <a:rPr lang="hr-HR" b="1" dirty="0" smtClean="0">
                <a:solidFill>
                  <a:schemeClr val="bg1"/>
                </a:solidFill>
              </a:rPr>
              <a:t>=   </a:t>
            </a:r>
            <a:r>
              <a:rPr lang="hr-HR" b="1" u="sng" dirty="0" smtClean="0">
                <a:solidFill>
                  <a:schemeClr val="bg1"/>
                </a:solidFill>
              </a:rPr>
              <a:t>15  </a:t>
            </a:r>
          </a:p>
          <a:p>
            <a:pPr algn="ctr"/>
            <a:r>
              <a:rPr lang="hr-HR" b="1" dirty="0" smtClean="0">
                <a:solidFill>
                  <a:schemeClr val="bg1"/>
                </a:solidFill>
              </a:rPr>
              <a:t>   11X6     66     22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715008" y="3071810"/>
            <a:ext cx="685805" cy="428628"/>
          </a:xfrm>
          <a:prstGeom prst="rect">
            <a:avLst/>
          </a:prstGeom>
          <a:noFill/>
        </p:spPr>
      </p:pic>
      <p:pic>
        <p:nvPicPr>
          <p:cNvPr id="7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357950" y="3071810"/>
            <a:ext cx="685805" cy="428628"/>
          </a:xfrm>
          <a:prstGeom prst="rect">
            <a:avLst/>
          </a:prstGeom>
          <a:noFill/>
        </p:spPr>
      </p:pic>
      <p:pic>
        <p:nvPicPr>
          <p:cNvPr id="8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000892" y="3071810"/>
            <a:ext cx="685805" cy="428628"/>
          </a:xfrm>
          <a:prstGeom prst="rect">
            <a:avLst/>
          </a:prstGeom>
          <a:noFill/>
        </p:spPr>
      </p:pic>
      <p:pic>
        <p:nvPicPr>
          <p:cNvPr id="10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3071810"/>
            <a:ext cx="428627" cy="428628"/>
          </a:xfrm>
          <a:prstGeom prst="rect">
            <a:avLst/>
          </a:prstGeom>
          <a:noFill/>
        </p:spPr>
      </p:pic>
      <p:pic>
        <p:nvPicPr>
          <p:cNvPr id="11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715008" y="3571876"/>
            <a:ext cx="685805" cy="428628"/>
          </a:xfrm>
          <a:prstGeom prst="rect">
            <a:avLst/>
          </a:prstGeom>
          <a:noFill/>
        </p:spPr>
      </p:pic>
      <p:pic>
        <p:nvPicPr>
          <p:cNvPr id="12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357950" y="3571876"/>
            <a:ext cx="685805" cy="428628"/>
          </a:xfrm>
          <a:prstGeom prst="rect">
            <a:avLst/>
          </a:prstGeom>
          <a:noFill/>
        </p:spPr>
      </p:pic>
      <p:pic>
        <p:nvPicPr>
          <p:cNvPr id="13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000892" y="3571876"/>
            <a:ext cx="685805" cy="428628"/>
          </a:xfrm>
          <a:prstGeom prst="rect">
            <a:avLst/>
          </a:prstGeom>
          <a:noFill/>
        </p:spPr>
      </p:pic>
      <p:pic>
        <p:nvPicPr>
          <p:cNvPr id="14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572396" y="3571876"/>
            <a:ext cx="685805" cy="428628"/>
          </a:xfrm>
          <a:prstGeom prst="rect">
            <a:avLst/>
          </a:prstGeom>
          <a:noFill/>
        </p:spPr>
      </p:pic>
      <p:pic>
        <p:nvPicPr>
          <p:cNvPr id="15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6810" y="3571876"/>
            <a:ext cx="357190" cy="428628"/>
          </a:xfrm>
          <a:prstGeom prst="rect">
            <a:avLst/>
          </a:prstGeom>
          <a:noFill/>
        </p:spPr>
      </p:pic>
      <p:pic>
        <p:nvPicPr>
          <p:cNvPr id="1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8143900" y="3571876"/>
            <a:ext cx="685805" cy="4286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Zadatak br. 5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8153400" cy="52578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Pretvori notne vrijednosti svakog takta u razlomke, zbroji sve taktove i otkucaj rezultat</a:t>
            </a:r>
            <a:r>
              <a:rPr lang="hr-HR" b="1" dirty="0" smtClean="0">
                <a:solidFill>
                  <a:schemeClr val="bg1"/>
                </a:solidFill>
              </a:rPr>
              <a:t>!</a:t>
            </a:r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Točan odgovor je:</a:t>
            </a:r>
            <a:endParaRPr lang="hr-HR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u="sng" dirty="0" smtClean="0">
                <a:solidFill>
                  <a:schemeClr val="bg1"/>
                </a:solidFill>
              </a:rPr>
              <a:t>                              </a:t>
            </a:r>
            <a:endParaRPr lang="hr-HR" b="1" u="sng" dirty="0">
              <a:solidFill>
                <a:schemeClr val="bg1"/>
              </a:solidFill>
            </a:endParaRPr>
          </a:p>
        </p:txBody>
      </p:sp>
      <p:pic>
        <p:nvPicPr>
          <p:cNvPr id="4" name="Slika 3" descr="Zaplovi bar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500306"/>
            <a:ext cx="6885432" cy="2747772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3500430" y="5500702"/>
            <a:ext cx="7858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u="sng" dirty="0" smtClean="0">
                <a:solidFill>
                  <a:schemeClr val="bg1"/>
                </a:solidFill>
              </a:rPr>
              <a:t>11</a:t>
            </a:r>
          </a:p>
          <a:p>
            <a:pPr algn="ctr"/>
            <a:r>
              <a:rPr lang="hr-HR" b="1" dirty="0" smtClean="0">
                <a:solidFill>
                  <a:schemeClr val="bg1"/>
                </a:solidFill>
              </a:rPr>
              <a:t>2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FFFF00"/>
                </a:solidFill>
                <a:latin typeface="Berlin Sans FB Demi" pitchFamily="34" charset="0"/>
              </a:rPr>
              <a:t>Za kraj…</a:t>
            </a:r>
            <a:endParaRPr lang="hr-HR" i="1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fontAlgn="base"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Studentima matematike objašnjavao je da misao u svojim najvišim oblicima nije matematička, nego glazbena.</a:t>
            </a:r>
          </a:p>
          <a:p>
            <a:pPr fontAlgn="base"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“Mašta je važnija od znanja, dakle, zamišljati je značajnije nego znati. “</a:t>
            </a:r>
          </a:p>
          <a:p>
            <a:pPr>
              <a:buNone/>
            </a:pPr>
            <a:r>
              <a:rPr lang="hr-HR" sz="2400" dirty="0" smtClean="0"/>
              <a:t> </a:t>
            </a:r>
            <a:r>
              <a:rPr lang="hr-HR" sz="2400" dirty="0" smtClean="0">
                <a:solidFill>
                  <a:schemeClr val="bg1"/>
                </a:solidFill>
              </a:rPr>
              <a:t>„Teorija relativnosti javila mi se intuitivno i glazba kao pokretačka sila bila je u temeljima te intuitivne misli. Moje novo otkriće rezultat je moje glazbene percepcije.“</a:t>
            </a: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Albert Einstein (1879. – 1955.)</a:t>
            </a: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5" name="Slika 4" descr="Albert Einstein svira violinu 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786" y="4500570"/>
            <a:ext cx="36433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Cijela nota </a:t>
            </a:r>
            <a:endParaRPr lang="hr-HR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8153400" cy="4214842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Cijela nota traje četiri udarca. Ritamski se izgovara: ta-a-</a:t>
            </a:r>
            <a:r>
              <a:rPr lang="hr-HR" b="1" dirty="0" err="1" smtClean="0">
                <a:solidFill>
                  <a:schemeClr val="bg1"/>
                </a:solidFill>
              </a:rPr>
              <a:t>a</a:t>
            </a:r>
            <a:r>
              <a:rPr lang="hr-HR" b="1" dirty="0" smtClean="0">
                <a:solidFill>
                  <a:schemeClr val="bg1"/>
                </a:solidFill>
              </a:rPr>
              <a:t>-a. U razlomku ona bi predstavljala jedno cijelo. Dakle to mogu biti </a:t>
            </a:r>
            <a:r>
              <a:rPr lang="hr-HR" b="1" dirty="0" err="1" smtClean="0">
                <a:solidFill>
                  <a:schemeClr val="bg1"/>
                </a:solidFill>
              </a:rPr>
              <a:t>npr</a:t>
            </a:r>
            <a:r>
              <a:rPr lang="hr-HR" b="1" dirty="0" smtClean="0">
                <a:solidFill>
                  <a:schemeClr val="bg1"/>
                </a:solidFill>
              </a:rPr>
              <a:t>. </a:t>
            </a:r>
            <a:r>
              <a:rPr lang="hr-HR" b="1" u="sng" dirty="0" smtClean="0">
                <a:solidFill>
                  <a:schemeClr val="bg1"/>
                </a:solidFill>
              </a:rPr>
              <a:t> 4 _</a:t>
            </a:r>
            <a:r>
              <a:rPr lang="hr-HR" b="1" dirty="0" smtClean="0">
                <a:solidFill>
                  <a:schemeClr val="bg1"/>
                </a:solidFill>
              </a:rPr>
              <a:t> ili notno zapisano:                                 4</a:t>
            </a:r>
            <a:endParaRPr lang="hr-HR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                              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          ______  =  </a:t>
            </a:r>
            <a:r>
              <a:rPr lang="hr-HR" u="sng" dirty="0" smtClean="0">
                <a:solidFill>
                  <a:schemeClr val="bg1"/>
                </a:solidFill>
              </a:rPr>
              <a:t>ta-a-</a:t>
            </a:r>
            <a:r>
              <a:rPr lang="hr-HR" u="sng" dirty="0" err="1" smtClean="0">
                <a:solidFill>
                  <a:schemeClr val="bg1"/>
                </a:solidFill>
              </a:rPr>
              <a:t>a</a:t>
            </a:r>
            <a:r>
              <a:rPr lang="hr-HR" u="sng" dirty="0" smtClean="0">
                <a:solidFill>
                  <a:schemeClr val="bg1"/>
                </a:solidFill>
              </a:rPr>
              <a:t>-a </a:t>
            </a:r>
            <a:r>
              <a:rPr lang="hr-HR" dirty="0" smtClean="0">
                <a:solidFill>
                  <a:schemeClr val="bg1"/>
                </a:solidFill>
              </a:rPr>
              <a:t>                 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                            ta-a-</a:t>
            </a:r>
            <a:r>
              <a:rPr lang="hr-HR" dirty="0" err="1" smtClean="0">
                <a:solidFill>
                  <a:schemeClr val="bg1"/>
                </a:solidFill>
              </a:rPr>
              <a:t>a</a:t>
            </a:r>
            <a:r>
              <a:rPr lang="hr-HR" dirty="0" smtClean="0">
                <a:solidFill>
                  <a:schemeClr val="bg1"/>
                </a:solidFill>
              </a:rPr>
              <a:t>-a</a:t>
            </a:r>
            <a:r>
              <a:rPr lang="hr-HR" u="sng" dirty="0" smtClean="0">
                <a:solidFill>
                  <a:schemeClr val="bg1"/>
                </a:solidFill>
              </a:rPr>
              <a:t>   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3074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2033" y="214266"/>
            <a:ext cx="1643074" cy="857280"/>
          </a:xfrm>
          <a:prstGeom prst="rect">
            <a:avLst/>
          </a:prstGeom>
          <a:noFill/>
        </p:spPr>
      </p:pic>
      <p:pic>
        <p:nvPicPr>
          <p:cNvPr id="5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4572000" y="4214818"/>
            <a:ext cx="1000132" cy="571504"/>
          </a:xfrm>
          <a:prstGeom prst="rect">
            <a:avLst/>
          </a:prstGeom>
          <a:noFill/>
        </p:spPr>
      </p:pic>
      <p:pic>
        <p:nvPicPr>
          <p:cNvPr id="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4643438" y="4929198"/>
            <a:ext cx="1000132" cy="5715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Polovinka s točkom </a:t>
            </a:r>
            <a:endParaRPr lang="hr-HR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8153400" cy="457203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Polovinka s točkom traje tri dobe. Ritamski se izgovara: ta-a-</a:t>
            </a:r>
            <a:r>
              <a:rPr lang="hr-HR" b="1" dirty="0" err="1" smtClean="0">
                <a:solidFill>
                  <a:schemeClr val="bg1"/>
                </a:solidFill>
              </a:rPr>
              <a:t>a</a:t>
            </a:r>
            <a:r>
              <a:rPr lang="hr-HR" b="1" dirty="0" smtClean="0">
                <a:solidFill>
                  <a:schemeClr val="bg1"/>
                </a:solidFill>
              </a:rPr>
              <a:t>. U razlomcima ona bi predstavljala tri dijela cijele note. Dakle mogli bismo je zapisati ovako: </a:t>
            </a:r>
            <a:r>
              <a:rPr lang="hr-HR" b="1" u="sng" dirty="0" smtClean="0">
                <a:solidFill>
                  <a:schemeClr val="bg1"/>
                </a:solidFill>
              </a:rPr>
              <a:t>3_</a:t>
            </a:r>
            <a:r>
              <a:rPr lang="hr-HR" b="1" dirty="0" smtClean="0">
                <a:solidFill>
                  <a:schemeClr val="bg1"/>
                </a:solidFill>
              </a:rPr>
              <a:t> .</a:t>
            </a:r>
            <a:endParaRPr lang="hr-HR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                                           4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Ako bismo to zapisali notnim vrijednostima onda bi to izgledalo ovako: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     ____  = </a:t>
            </a:r>
            <a:r>
              <a:rPr lang="hr-HR" u="sng" dirty="0" smtClean="0">
                <a:solidFill>
                  <a:schemeClr val="bg1"/>
                </a:solidFill>
              </a:rPr>
              <a:t>ta-a-</a:t>
            </a:r>
            <a:r>
              <a:rPr lang="hr-HR" u="sng" dirty="0" err="1" smtClean="0">
                <a:solidFill>
                  <a:schemeClr val="bg1"/>
                </a:solidFill>
              </a:rPr>
              <a:t>a</a:t>
            </a:r>
            <a:endParaRPr lang="hr-HR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                  ta-a-</a:t>
            </a:r>
            <a:r>
              <a:rPr lang="hr-HR" dirty="0" err="1" smtClean="0">
                <a:solidFill>
                  <a:schemeClr val="bg1"/>
                </a:solidFill>
              </a:rPr>
              <a:t>a</a:t>
            </a:r>
            <a:r>
              <a:rPr lang="hr-HR" dirty="0" smtClean="0">
                <a:solidFill>
                  <a:schemeClr val="bg1"/>
                </a:solidFill>
              </a:rPr>
              <a:t>-a</a:t>
            </a:r>
          </a:p>
          <a:p>
            <a:pPr>
              <a:buNone/>
            </a:pPr>
            <a:r>
              <a:rPr lang="hr-HR" dirty="0" smtClean="0"/>
              <a:t>                     </a:t>
            </a:r>
            <a:endParaRPr lang="hr-HR" dirty="0"/>
          </a:p>
        </p:txBody>
      </p:sp>
      <p:pic>
        <p:nvPicPr>
          <p:cNvPr id="5122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330990"/>
            <a:ext cx="571504" cy="785819"/>
          </a:xfrm>
          <a:prstGeom prst="rect">
            <a:avLst/>
          </a:prstGeom>
          <a:noFill/>
        </p:spPr>
      </p:pic>
      <p:pic>
        <p:nvPicPr>
          <p:cNvPr id="5" name="Picture 2" descr="C:\Documents and Settings\ana\Desktop\DottedHalfNot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429132"/>
            <a:ext cx="428627" cy="642942"/>
          </a:xfrm>
          <a:prstGeom prst="rect">
            <a:avLst/>
          </a:prstGeom>
          <a:noFill/>
        </p:spPr>
      </p:pic>
      <p:pic>
        <p:nvPicPr>
          <p:cNvPr id="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4214810" y="5214950"/>
            <a:ext cx="714380" cy="4286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Polovinka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Polovinka je nota koja traje dvije dobe. Ritamski je izgovaramo ta-a. Polovinka predstavlja pola cijele note, a u razlomcima je vidimo kao  </a:t>
            </a:r>
            <a:r>
              <a:rPr lang="hr-HR" b="1" u="sng" dirty="0" smtClean="0">
                <a:solidFill>
                  <a:schemeClr val="bg1"/>
                </a:solidFill>
              </a:rPr>
              <a:t> 2_</a:t>
            </a:r>
            <a:r>
              <a:rPr lang="hr-HR" b="1" dirty="0" smtClean="0">
                <a:solidFill>
                  <a:schemeClr val="bg1"/>
                </a:solidFill>
              </a:rPr>
              <a:t> ili ako kratimo  </a:t>
            </a:r>
            <a:r>
              <a:rPr lang="hr-HR" b="1" u="sng" dirty="0" smtClean="0">
                <a:solidFill>
                  <a:schemeClr val="bg1"/>
                </a:solidFill>
              </a:rPr>
              <a:t> 1_</a:t>
            </a:r>
            <a:r>
              <a:rPr lang="hr-HR" b="1" dirty="0" smtClean="0">
                <a:solidFill>
                  <a:schemeClr val="bg1"/>
                </a:solidFill>
              </a:rPr>
              <a:t> .                                      4                                    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                   2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Glazbeno ćemo to zapisati ovako:</a:t>
            </a:r>
          </a:p>
          <a:p>
            <a:pPr>
              <a:buNone/>
            </a:pPr>
            <a:r>
              <a:rPr lang="hr-HR" dirty="0" smtClean="0"/>
              <a:t>                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     ____ =    </a:t>
            </a:r>
            <a:r>
              <a:rPr lang="hr-HR" u="sng" dirty="0" smtClean="0">
                <a:solidFill>
                  <a:schemeClr val="bg1"/>
                </a:solidFill>
              </a:rPr>
              <a:t> ta-a____                                                       </a:t>
            </a:r>
          </a:p>
          <a:p>
            <a:pPr>
              <a:buNone/>
            </a:pPr>
            <a:r>
              <a:rPr lang="hr-HR" dirty="0" smtClean="0"/>
              <a:t>                                                  </a:t>
            </a:r>
            <a:r>
              <a:rPr lang="hr-HR" dirty="0" smtClean="0">
                <a:solidFill>
                  <a:schemeClr val="bg1"/>
                </a:solidFill>
              </a:rPr>
              <a:t>ta-a-</a:t>
            </a:r>
            <a:r>
              <a:rPr lang="hr-HR" dirty="0" err="1" smtClean="0">
                <a:solidFill>
                  <a:schemeClr val="bg1"/>
                </a:solidFill>
              </a:rPr>
              <a:t>a</a:t>
            </a:r>
            <a:r>
              <a:rPr lang="hr-HR" dirty="0" smtClean="0">
                <a:solidFill>
                  <a:schemeClr val="bg1"/>
                </a:solidFill>
              </a:rPr>
              <a:t>-a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</a:t>
            </a:r>
            <a:endParaRPr lang="hr-HR" dirty="0"/>
          </a:p>
        </p:txBody>
      </p:sp>
      <p:pic>
        <p:nvPicPr>
          <p:cNvPr id="4098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9091" y="147646"/>
            <a:ext cx="642942" cy="1000132"/>
          </a:xfrm>
          <a:prstGeom prst="rect">
            <a:avLst/>
          </a:prstGeom>
          <a:noFill/>
        </p:spPr>
      </p:pic>
      <p:pic>
        <p:nvPicPr>
          <p:cNvPr id="8" name="Picture 2" descr="C:\Documents and Settings\ana\Desktop\polovin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4143380"/>
            <a:ext cx="571504" cy="785818"/>
          </a:xfrm>
          <a:prstGeom prst="rect">
            <a:avLst/>
          </a:prstGeom>
          <a:noFill/>
        </p:spPr>
      </p:pic>
      <p:pic>
        <p:nvPicPr>
          <p:cNvPr id="9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3714744" y="5072074"/>
            <a:ext cx="1000132" cy="5715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Četvrtinka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Četvrtinka je nota koja traje jednu dobu ili otkucaj. Ritamski se izgovara: ta.</a:t>
            </a:r>
          </a:p>
          <a:p>
            <a:endParaRPr lang="hr-H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Četvrtinka predstavlja četvrti dio cijele note. To možemo zapisati u razlomcima kao: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</a:t>
            </a:r>
            <a:r>
              <a:rPr lang="hr-HR" u="sng" dirty="0" smtClean="0">
                <a:solidFill>
                  <a:schemeClr val="bg1"/>
                </a:solidFill>
              </a:rPr>
              <a:t>1  </a:t>
            </a:r>
            <a:r>
              <a:rPr lang="hr-HR" dirty="0" smtClean="0">
                <a:solidFill>
                  <a:schemeClr val="bg1"/>
                </a:solidFill>
              </a:rPr>
              <a:t> ili 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                         4       _____    =  </a:t>
            </a:r>
            <a:r>
              <a:rPr lang="hr-HR" u="sng" dirty="0" smtClean="0">
                <a:solidFill>
                  <a:schemeClr val="bg1"/>
                </a:solidFill>
              </a:rPr>
              <a:t>ta_____</a:t>
            </a:r>
            <a:endParaRPr lang="hr-H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dirty="0" smtClean="0"/>
              <a:t>                                                       </a:t>
            </a:r>
            <a:r>
              <a:rPr lang="hr-HR" dirty="0" smtClean="0">
                <a:solidFill>
                  <a:schemeClr val="bg1"/>
                </a:solidFill>
              </a:rPr>
              <a:t> ta-a-</a:t>
            </a:r>
            <a:r>
              <a:rPr lang="hr-HR" dirty="0" err="1" smtClean="0">
                <a:solidFill>
                  <a:schemeClr val="bg1"/>
                </a:solidFill>
              </a:rPr>
              <a:t>a</a:t>
            </a:r>
            <a:r>
              <a:rPr lang="hr-HR" dirty="0" smtClean="0">
                <a:solidFill>
                  <a:schemeClr val="bg1"/>
                </a:solidFill>
              </a:rPr>
              <a:t>-a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571504" cy="785819"/>
          </a:xfrm>
          <a:prstGeom prst="rect">
            <a:avLst/>
          </a:prstGeom>
          <a:noFill/>
        </p:spPr>
      </p:pic>
      <p:pic>
        <p:nvPicPr>
          <p:cNvPr id="5" name="Picture 2" descr="C:\Documents and Settings\ana\Desktop\četvrti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1967" y="116632"/>
            <a:ext cx="785818" cy="1009680"/>
          </a:xfrm>
          <a:prstGeom prst="rect">
            <a:avLst/>
          </a:prstGeom>
          <a:noFill/>
        </p:spPr>
      </p:pic>
      <p:pic>
        <p:nvPicPr>
          <p:cNvPr id="6" name="Picture 2" descr="C:\Documents and Settings\ana\Desktop\cijela not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4500562" y="5214950"/>
            <a:ext cx="1071570" cy="5000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342902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857364"/>
            <a:ext cx="35004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Razlomci</a:t>
            </a:r>
            <a:endParaRPr lang="hr-HR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714488"/>
            <a:ext cx="8153400" cy="4786346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Razlomak je broj koji izražava dio jedinice, a dobije se dijeljenjem jedinice na jednake dijelove.</a:t>
            </a:r>
          </a:p>
          <a:p>
            <a:pPr>
              <a:buNone/>
            </a:pPr>
            <a:endParaRPr lang="hr-H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BROJNIK</a:t>
            </a:r>
            <a:r>
              <a:rPr lang="hr-HR" dirty="0" smtClean="0">
                <a:solidFill>
                  <a:schemeClr val="bg1"/>
                </a:solidFill>
              </a:rPr>
              <a:t> je gornji broj u razlomku.</a:t>
            </a:r>
          </a:p>
          <a:p>
            <a:pPr>
              <a:buNone/>
            </a:pPr>
            <a:endParaRPr lang="hr-H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NAZIVNIK</a:t>
            </a:r>
            <a:r>
              <a:rPr lang="hr-HR" dirty="0" smtClean="0">
                <a:solidFill>
                  <a:schemeClr val="bg1"/>
                </a:solidFill>
              </a:rPr>
              <a:t> je donji broj u razlomku. </a:t>
            </a:r>
          </a:p>
          <a:p>
            <a:pPr>
              <a:buNone/>
            </a:pPr>
            <a:endParaRPr lang="hr-H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RAZLOMAČKA CRTA  </a:t>
            </a:r>
            <a:r>
              <a:rPr lang="hr-HR" dirty="0" smtClean="0">
                <a:solidFill>
                  <a:schemeClr val="bg1"/>
                </a:solidFill>
              </a:rPr>
              <a:t>se nalazi između gornjeg i donjeg broja. Ona ima funkciju dijeljenja.</a:t>
            </a:r>
          </a:p>
          <a:p>
            <a:pPr>
              <a:buNone/>
            </a:pPr>
            <a:endParaRPr lang="hr-H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Lucida Handwriting" pitchFamily="66" charset="0"/>
              </a:rPr>
              <a:t>Vrste razlomaka</a:t>
            </a:r>
            <a:endParaRPr lang="hr-HR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PRAVI </a:t>
            </a:r>
            <a:r>
              <a:rPr lang="hr-HR" dirty="0" smtClean="0">
                <a:solidFill>
                  <a:schemeClr val="bg1"/>
                </a:solidFill>
              </a:rPr>
              <a:t>razlomak je onaj manji od 1, u kojem je brojnik manji od nazivnika </a:t>
            </a:r>
            <a:r>
              <a:rPr lang="hr-HR" dirty="0" err="1" smtClean="0">
                <a:solidFill>
                  <a:schemeClr val="bg1"/>
                </a:solidFill>
              </a:rPr>
              <a:t>npr</a:t>
            </a:r>
            <a:r>
              <a:rPr lang="hr-HR" dirty="0" smtClean="0">
                <a:solidFill>
                  <a:schemeClr val="bg1"/>
                </a:solidFill>
              </a:rPr>
              <a:t>.   </a:t>
            </a:r>
            <a:r>
              <a:rPr lang="hr-HR" u="sng" dirty="0" smtClean="0">
                <a:solidFill>
                  <a:schemeClr val="bg1"/>
                </a:solidFill>
              </a:rPr>
              <a:t>1 </a:t>
            </a:r>
            <a:r>
              <a:rPr lang="hr-HR" dirty="0" smtClean="0">
                <a:solidFill>
                  <a:schemeClr val="bg1"/>
                </a:solidFill>
              </a:rPr>
              <a:t> &lt;1(</a:t>
            </a:r>
            <a:r>
              <a:rPr lang="hr-HR" b="1" dirty="0" smtClean="0">
                <a:solidFill>
                  <a:schemeClr val="bg1"/>
                </a:solidFill>
              </a:rPr>
              <a:t>crescendo</a:t>
            </a:r>
            <a:r>
              <a:rPr lang="hr-HR" dirty="0" smtClean="0">
                <a:solidFill>
                  <a:schemeClr val="bg1"/>
                </a:solidFill>
              </a:rPr>
              <a:t>, pjevamo slog -na)                        2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NEPRAVI</a:t>
            </a:r>
            <a:r>
              <a:rPr lang="hr-HR" dirty="0" smtClean="0">
                <a:solidFill>
                  <a:schemeClr val="bg1"/>
                </a:solidFill>
              </a:rPr>
              <a:t> razlomak je veći od 1, brojnik je veći od nazivnika </a:t>
            </a:r>
            <a:r>
              <a:rPr lang="hr-HR" dirty="0" err="1" smtClean="0">
                <a:solidFill>
                  <a:schemeClr val="bg1"/>
                </a:solidFill>
              </a:rPr>
              <a:t>npr</a:t>
            </a:r>
            <a:r>
              <a:rPr lang="hr-HR" dirty="0" smtClean="0">
                <a:solidFill>
                  <a:schemeClr val="bg1"/>
                </a:solidFill>
              </a:rPr>
              <a:t>. </a:t>
            </a:r>
            <a:r>
              <a:rPr lang="hr-HR" u="sng" dirty="0" smtClean="0">
                <a:solidFill>
                  <a:schemeClr val="bg1"/>
                </a:solidFill>
              </a:rPr>
              <a:t>3  </a:t>
            </a:r>
            <a:r>
              <a:rPr lang="hr-HR" dirty="0" smtClean="0">
                <a:solidFill>
                  <a:schemeClr val="bg1"/>
                </a:solidFill>
              </a:rPr>
              <a:t>&gt;1 (</a:t>
            </a:r>
            <a:r>
              <a:rPr lang="hr-HR" b="1" dirty="0" smtClean="0">
                <a:solidFill>
                  <a:schemeClr val="bg1"/>
                </a:solidFill>
              </a:rPr>
              <a:t>decrescendo</a:t>
            </a:r>
            <a:r>
              <a:rPr lang="hr-HR" dirty="0" smtClean="0">
                <a:solidFill>
                  <a:schemeClr val="bg1"/>
                </a:solidFill>
              </a:rPr>
              <a:t>, slog – na)</a:t>
            </a:r>
          </a:p>
          <a:p>
            <a:pPr>
              <a:buNone/>
            </a:pPr>
            <a:r>
              <a:rPr lang="hr-HR" dirty="0" smtClean="0"/>
              <a:t>                       </a:t>
            </a:r>
            <a:r>
              <a:rPr lang="hr-HR" dirty="0" smtClean="0">
                <a:solidFill>
                  <a:schemeClr val="bg1"/>
                </a:solidFill>
              </a:rPr>
              <a:t> 2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“</a:t>
            </a:r>
            <a:r>
              <a:rPr lang="hr-HR" b="1" dirty="0" smtClean="0">
                <a:solidFill>
                  <a:schemeClr val="bg1"/>
                </a:solidFill>
              </a:rPr>
              <a:t>PRIVIDNI” </a:t>
            </a:r>
            <a:r>
              <a:rPr lang="hr-HR" dirty="0" smtClean="0">
                <a:solidFill>
                  <a:schemeClr val="bg1"/>
                </a:solidFill>
              </a:rPr>
              <a:t>razlomak je onaj koji je jednak broju 1. Njemu su brojnik i nazivnik jednaki, i onda se dijele. </a:t>
            </a:r>
            <a:r>
              <a:rPr lang="hr-HR" dirty="0" err="1" smtClean="0">
                <a:solidFill>
                  <a:schemeClr val="bg1"/>
                </a:solidFill>
              </a:rPr>
              <a:t>Npr</a:t>
            </a:r>
            <a:r>
              <a:rPr lang="hr-HR" dirty="0" smtClean="0">
                <a:solidFill>
                  <a:schemeClr val="bg1"/>
                </a:solidFill>
              </a:rPr>
              <a:t>. </a:t>
            </a:r>
            <a:r>
              <a:rPr lang="hr-HR" u="sng" dirty="0" smtClean="0">
                <a:solidFill>
                  <a:schemeClr val="bg1"/>
                </a:solidFill>
              </a:rPr>
              <a:t>4</a:t>
            </a:r>
            <a:r>
              <a:rPr lang="hr-HR" dirty="0" smtClean="0">
                <a:solidFill>
                  <a:schemeClr val="bg1"/>
                </a:solidFill>
              </a:rPr>
              <a:t> = 1 ili </a:t>
            </a:r>
            <a:r>
              <a:rPr lang="hr-HR" u="sng" dirty="0" smtClean="0">
                <a:solidFill>
                  <a:schemeClr val="bg1"/>
                </a:solidFill>
              </a:rPr>
              <a:t>2</a:t>
            </a:r>
            <a:r>
              <a:rPr lang="hr-HR" dirty="0" smtClean="0">
                <a:solidFill>
                  <a:schemeClr val="bg1"/>
                </a:solidFill>
              </a:rPr>
              <a:t> = 1(slog – na, </a:t>
            </a:r>
            <a:r>
              <a:rPr lang="hr-HR" b="1" dirty="0" err="1" smtClean="0">
                <a:solidFill>
                  <a:schemeClr val="bg1"/>
                </a:solidFill>
              </a:rPr>
              <a:t>mezzoforte</a:t>
            </a:r>
            <a:r>
              <a:rPr lang="hr-HR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           </a:t>
            </a:r>
            <a:r>
              <a:rPr lang="hr-HR" dirty="0" smtClean="0">
                <a:solidFill>
                  <a:schemeClr val="bg1"/>
                </a:solidFill>
              </a:rPr>
              <a:t>4           2</a:t>
            </a:r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731</TotalTime>
  <Words>736</Words>
  <Application>Microsoft Office PowerPoint</Application>
  <PresentationFormat>Prikaz na zaslonu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30" baseType="lpstr">
      <vt:lpstr>Arial</vt:lpstr>
      <vt:lpstr>Berlin Sans FB Demi</vt:lpstr>
      <vt:lpstr>Century Gothic</vt:lpstr>
      <vt:lpstr>Lucida Handwriting</vt:lpstr>
      <vt:lpstr>Tw Cen MT</vt:lpstr>
      <vt:lpstr>Wingdings</vt:lpstr>
      <vt:lpstr>Wingdings 2</vt:lpstr>
      <vt:lpstr>Medijan</vt:lpstr>
      <vt:lpstr>Glazbeni razlomci</vt:lpstr>
      <vt:lpstr>Notne vrijednosti</vt:lpstr>
      <vt:lpstr>Cijela nota </vt:lpstr>
      <vt:lpstr>Polovinka s točkom </vt:lpstr>
      <vt:lpstr>Polovinka  </vt:lpstr>
      <vt:lpstr>Četvrtinka  </vt:lpstr>
      <vt:lpstr>PowerPointova prezentacija</vt:lpstr>
      <vt:lpstr>Razlomci</vt:lpstr>
      <vt:lpstr>Vrste razlomaka</vt:lpstr>
      <vt:lpstr>Zadatak br. 1</vt:lpstr>
      <vt:lpstr>PowerPointova prezentacija</vt:lpstr>
      <vt:lpstr>Zbrajanje i oduzimanje razlomaka s istim nazivnicima</vt:lpstr>
      <vt:lpstr>Zbrajanje i oduzimanje razlomaka s različitim nazivnicima</vt:lpstr>
      <vt:lpstr>Zadatak br. 2</vt:lpstr>
      <vt:lpstr>PowerPointova prezentacija</vt:lpstr>
      <vt:lpstr>Množenje razlomaka</vt:lpstr>
      <vt:lpstr>Zadatak br. 3</vt:lpstr>
      <vt:lpstr>PowerPointova prezentacija</vt:lpstr>
      <vt:lpstr>Dijeljenje razlomaka</vt:lpstr>
      <vt:lpstr>Zadatak br. 4</vt:lpstr>
      <vt:lpstr>Zadatak br. 5</vt:lpstr>
      <vt:lpstr>Za kraj…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Notne vrijednosti</dc:title>
  <dc:creator>Osnovna skola</dc:creator>
  <cp:lastModifiedBy>Učenik</cp:lastModifiedBy>
  <cp:revision>73</cp:revision>
  <dcterms:created xsi:type="dcterms:W3CDTF">2014-02-26T21:44:22Z</dcterms:created>
  <dcterms:modified xsi:type="dcterms:W3CDTF">2014-04-28T09:57:17Z</dcterms:modified>
</cp:coreProperties>
</file>