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7" r:id="rId6"/>
    <p:sldId id="259" r:id="rId7"/>
    <p:sldId id="264" r:id="rId8"/>
    <p:sldId id="260" r:id="rId9"/>
    <p:sldId id="261" r:id="rId10"/>
    <p:sldId id="268" r:id="rId11"/>
    <p:sldId id="280" r:id="rId12"/>
    <p:sldId id="279" r:id="rId13"/>
    <p:sldId id="278" r:id="rId14"/>
    <p:sldId id="263" r:id="rId15"/>
    <p:sldId id="265" r:id="rId16"/>
    <p:sldId id="270" r:id="rId17"/>
    <p:sldId id="271" r:id="rId18"/>
    <p:sldId id="272" r:id="rId19"/>
    <p:sldId id="273" r:id="rId20"/>
    <p:sldId id="274" r:id="rId21"/>
    <p:sldId id="275" r:id="rId22"/>
    <p:sldId id="281" r:id="rId23"/>
    <p:sldId id="276" r:id="rId2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314D-3468-46DC-A6A8-737E89CC4D46}" type="datetimeFigureOut">
              <a:rPr lang="hr-HR" smtClean="0"/>
              <a:t>17.10.2013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7362-CDF8-47B2-AB95-4D30AC3A3D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168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314D-3468-46DC-A6A8-737E89CC4D46}" type="datetimeFigureOut">
              <a:rPr lang="hr-HR" smtClean="0"/>
              <a:t>17.10.2013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7362-CDF8-47B2-AB95-4D30AC3A3D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937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314D-3468-46DC-A6A8-737E89CC4D46}" type="datetimeFigureOut">
              <a:rPr lang="hr-HR" smtClean="0"/>
              <a:t>17.10.2013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7362-CDF8-47B2-AB95-4D30AC3A3D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539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314D-3468-46DC-A6A8-737E89CC4D46}" type="datetimeFigureOut">
              <a:rPr lang="hr-HR" smtClean="0"/>
              <a:t>17.10.2013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7362-CDF8-47B2-AB95-4D30AC3A3D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1093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314D-3468-46DC-A6A8-737E89CC4D46}" type="datetimeFigureOut">
              <a:rPr lang="hr-HR" smtClean="0"/>
              <a:t>17.10.2013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7362-CDF8-47B2-AB95-4D30AC3A3D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1205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314D-3468-46DC-A6A8-737E89CC4D46}" type="datetimeFigureOut">
              <a:rPr lang="hr-HR" smtClean="0"/>
              <a:t>17.10.2013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7362-CDF8-47B2-AB95-4D30AC3A3D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04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314D-3468-46DC-A6A8-737E89CC4D46}" type="datetimeFigureOut">
              <a:rPr lang="hr-HR" smtClean="0"/>
              <a:t>17.10.2013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7362-CDF8-47B2-AB95-4D30AC3A3D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7109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314D-3468-46DC-A6A8-737E89CC4D46}" type="datetimeFigureOut">
              <a:rPr lang="hr-HR" smtClean="0"/>
              <a:t>17.10.2013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7362-CDF8-47B2-AB95-4D30AC3A3D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998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314D-3468-46DC-A6A8-737E89CC4D46}" type="datetimeFigureOut">
              <a:rPr lang="hr-HR" smtClean="0"/>
              <a:t>17.10.2013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7362-CDF8-47B2-AB95-4D30AC3A3D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5886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314D-3468-46DC-A6A8-737E89CC4D46}" type="datetimeFigureOut">
              <a:rPr lang="hr-HR" smtClean="0"/>
              <a:t>17.10.2013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7362-CDF8-47B2-AB95-4D30AC3A3D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961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314D-3468-46DC-A6A8-737E89CC4D46}" type="datetimeFigureOut">
              <a:rPr lang="hr-HR" smtClean="0"/>
              <a:t>17.10.2013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7362-CDF8-47B2-AB95-4D30AC3A3D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3076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0314D-3468-46DC-A6A8-737E89CC4D46}" type="datetimeFigureOut">
              <a:rPr lang="hr-HR" smtClean="0"/>
              <a:t>17.10.2013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57362-CDF8-47B2-AB95-4D30AC3A3D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719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facebook.com/pages/O-La-La/328012360546209?id=328012360546209&amp;sk=app_10170931653783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57200" y="404664"/>
            <a:ext cx="8037004" cy="2448272"/>
          </a:xfrm>
        </p:spPr>
        <p:txBody>
          <a:bodyPr>
            <a:noAutofit/>
          </a:bodyPr>
          <a:lstStyle/>
          <a:p>
            <a:r>
              <a:rPr lang="hr-HR" sz="5400" dirty="0" smtClean="0"/>
              <a:t/>
            </a:r>
            <a:br>
              <a:rPr lang="hr-HR" sz="5400" dirty="0" smtClean="0"/>
            </a:br>
            <a:r>
              <a:rPr lang="hr-HR" sz="4800" dirty="0" smtClean="0">
                <a:solidFill>
                  <a:schemeClr val="accent6">
                    <a:lumMod val="75000"/>
                  </a:schemeClr>
                </a:solidFill>
                <a:latin typeface="Snap ITC" pitchFamily="82" charset="0"/>
              </a:rPr>
              <a:t>PONUDI KRUH</a:t>
            </a:r>
            <a:br>
              <a:rPr lang="hr-HR" sz="4800" dirty="0" smtClean="0">
                <a:solidFill>
                  <a:schemeClr val="accent6">
                    <a:lumMod val="75000"/>
                  </a:schemeClr>
                </a:solidFill>
                <a:latin typeface="Snap ITC" pitchFamily="82" charset="0"/>
              </a:rPr>
            </a:br>
            <a:r>
              <a:rPr lang="hr-HR" sz="4800" dirty="0" smtClean="0">
                <a:solidFill>
                  <a:schemeClr val="accent6">
                    <a:lumMod val="75000"/>
                  </a:schemeClr>
                </a:solidFill>
                <a:latin typeface="Snap ITC" pitchFamily="82" charset="0"/>
              </a:rPr>
              <a:t>Kuhanje za beskućnike</a:t>
            </a:r>
            <a:br>
              <a:rPr lang="hr-HR" sz="4800" dirty="0" smtClean="0">
                <a:solidFill>
                  <a:schemeClr val="accent6">
                    <a:lumMod val="75000"/>
                  </a:schemeClr>
                </a:solidFill>
                <a:latin typeface="Snap ITC" pitchFamily="82" charset="0"/>
              </a:rPr>
            </a:br>
            <a:endParaRPr lang="hr-HR" sz="4800" dirty="0">
              <a:solidFill>
                <a:schemeClr val="accent6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1368152"/>
          </a:xfrm>
        </p:spPr>
        <p:txBody>
          <a:bodyPr>
            <a:normAutofit fontScale="62500" lnSpcReduction="20000"/>
          </a:bodyPr>
          <a:lstStyle/>
          <a:p>
            <a:endParaRPr lang="hr-HR" sz="2500" dirty="0" smtClean="0"/>
          </a:p>
          <a:p>
            <a:r>
              <a:rPr lang="hr-HR" sz="2500" dirty="0" smtClean="0"/>
              <a:t>Pripremile: Anđelka Čizmić i Marina </a:t>
            </a:r>
            <a:r>
              <a:rPr lang="hr-HR" sz="2500" dirty="0" err="1" smtClean="0"/>
              <a:t>Rubić</a:t>
            </a:r>
            <a:endParaRPr lang="hr-HR" sz="2500" dirty="0" smtClean="0"/>
          </a:p>
          <a:p>
            <a:endParaRPr lang="hr-HR" sz="2500" dirty="0" smtClean="0"/>
          </a:p>
          <a:p>
            <a:r>
              <a:rPr lang="hr-HR" sz="2500" dirty="0" smtClean="0"/>
              <a:t>16. </a:t>
            </a:r>
            <a:r>
              <a:rPr lang="hr-HR" sz="2500" dirty="0"/>
              <a:t>l</a:t>
            </a:r>
            <a:r>
              <a:rPr lang="hr-HR" sz="2500" dirty="0" smtClean="0"/>
              <a:t>istopada 2013.</a:t>
            </a:r>
          </a:p>
          <a:p>
            <a:r>
              <a:rPr lang="hr-HR" sz="2500" dirty="0" smtClean="0"/>
              <a:t>OŠ „Dr. fra Karlo Balić” Šestanovac</a:t>
            </a:r>
            <a:endParaRPr lang="hr-HR" sz="2500" dirty="0"/>
          </a:p>
        </p:txBody>
      </p:sp>
      <p:sp>
        <p:nvSpPr>
          <p:cNvPr id="4" name="AutoShape 2" descr="data:image/jpeg;base64,/9j/4AAQSkZJRgABAQAAAQABAAD/2wCEAAkGBhQSEBQUEhQUFBQUFBUVFBUUFhgcFxQXFhcfFxcUFBgXHScfGRwkHBkYHy8gIygpLiwsFx8xNTAqNSYrLCkBCQoKDgwOFw8PGikkHCQ1LCoyLzUsLC4sLSwsMCksKiwsKSktLCkqLCw1LCkvLSwsLCksKSwsKSwuLC0sKSksLP/AABEIAJkAkgMBIgACEQEDEQH/xAAbAAEAAgMBAQAAAAAAAAAAAAAAAQYEBQcDAv/EAEUQAAIBAwIEAgUHBwsFAQAAAAECAwAEERIhBQYTMUFRFCIyYYEHI0JxkaGxNFJTYnKS0RYkM4KDk6KywcLSVKOks+EV/8QAGwEBAQADAQEBAAAAAAAAAAAAAAECBAYDBQf/xAAyEQACAQIFAAYIBwAAAAAAAAAAAQIDEQQFEiExE0FRcaHhIjJhgZGxwdEGFTM0QlLw/9oADAMBAAIRAxEAPwDt9RU1FQClKUBNRSlAKGq/xK8lnma3gcxJFpFxOAC+phqEEOoEBtJDM5B0hlABJyuJeckwPGygzKzgBpTNM0hXPrKSz9mXUvu1dqtgZR4vPc72hSOHJAuJFLmXG2beMFQV8pGODjZWG9QbG8Xdb0MR4S28ZQ/X0yjD4H7a2yRgABQAAAAAMAADAAHgANqmqQ0T81T6xbejhbtgWGp/5sY17zrJjUwBIBjC6wSM4B1V7dO/7+kWpP5ptZAn7wuC3xwfqrI4xwkTou5SSN1kikAyY3U9wPEFcqw8VYis+oDWRczmNlS8j6BYhUlVtdu7HYL1MAxsfASBc9gTW+rAuLdZEZHVXRgVZWAKsD3DA7Ee6tTwOVra49DdmeJ0aS0ZiSwVMCS2djuxTUpUnco2D7GSKWalRSoBSppQClKUIKipqKFFKUoCailKArnLByk7eLXl0T/VlMY/wov2VuKr8lx6BcS9ba1uJOqk30YJXwJI5j9BGYa1c7ZZlJHq59+YePm0WOZkZ7XcTPGpZoQcFJsD2o/aDY3GQfOsiG5oTWgHPdkRkT6ieyLHMZD/AGYTV91eF1NcXqMiLLZwMCGkbAuZARjEcZyIQfzny3ko70BYLK9SaJJYzqSRQ6NgjUpGQcHevaqrw9L60VYyI72FAFUrphuEVRgKVPzUmBgbFD9dOM88tBA8voF4dABIYRKNyFAyJGJySB6oPegLVWm4z+V8PA9rrzN/UFtIH+9krz5aiuCjXN6dEsi56AY9K2jG6pucF/F3PjtsFr64F/Oro3g/oEjaG1P6TUwaa4GfokqiqfEIW7MKjBZqUqahSKUpQE0pShBUVNRQpNRVe5m5pa2kiiiiSWSTJxJL0lA1rGoDaWy7O6qBgDvkjxzeAcxJdq+lXjkiYLNDKMSRMRkahuCpG4YEhh2NAbSla6LmS1eXpLcwNLkjpiaMvkdxoBzn3YrY0BDoCCCMgjBB7EeINVziHINk0cmLdFJV8BdSpkqd9AOj7qstQRnagK/wS5L2tu2T60EJ7nfMa5rMqp8t8yKLaCCJGuLhEZGhiKaoxE7R6pmYhYxsMZOT4A1sF5gkkl9Hit3FyMNIkx0xxRkbStLGGDBiNKhckkNkDSazuQ3laXnOHVw+5AJBERcEdx0yJMj3jTWIOLXzzyQ9G1gkjVWxLLLJ1EbbqRmNVGnVld9wRuBkZcQurzoyJLaxyq8boTazZb1lK56cyrnv2DZqalwZaJNXsbscl27EGYzXGNwLiaSSM+OTGToP7uK3wGKrfAebrb0S361xDHIYkDpLIiOrqNLqyuQwIZWGCPCrFHKGAZSGBGQQQQR5gjvWJD7pUVNARSlKAmlKUIKipqKFKZ8pXDFmSBU/Kml0wd9OnZphKVIIjCqGJBBDKmn1sVqOPcDgjUy3NwzXUuFEjPKpcAkmKGK3YFVGTgKGK5yc753XNV+ttex3E50weizxqx7LIHSUpk9mdEIXzKY8Rnw4UFt4PSrk/PzBWkbBLAyYKW0IG+BkIEX2iMnJJNYSbPenFNFa4e9o3Uhu5iscIRYVlXoa4ygw6xNGrCRH26kYG4DDGSKvPJfH+sjRPIsssGkdVSCLiJ8mK4UjY6gCGx2dHFVHjFtc6kmgtxG4njnjjluFMmpch9EY7M6NpKLJvsPKszkawMt2LyIMI3W4MzmMRLI8jRqIYodTMAhiZmZjksx3JJwiYzLHzdMxe2tw7RpcSuJWQ4YpHE0nTVhuuogZI3wDjHeqJJwRZJbj5lLFLZVd5I5pBcMHVmUhlcRo2FB9fWPWA88dK5g4GLmNQHMckbrLDKoBMci5wdJ2ZSCVKnuGI99VPhXD2uZpZLsQv0Jeiixq3Sd4vandXyWYFiihiQmliN2zSW24p2exUuTPlBgsp3Vooo4bm5RdXV+fjUwqYnkTHrRgE5k1Z1M58axebflTlteJT+hSW5jkEcutlZzJoiWMW5xunrK5HY+vnIzVu4jy/bW19Z3KxLGgLwuw9lXdcQM2e25ZA3hrUeWNpzRwppOm8UY60ZYrcM6J0RtnVrR9an80qR6ucggGimV0nuefOPGBClleuhVgswePPrFXtWmaLJ/XiT4it8DlfEZHxGR+IqmXUc0ltHcXUsVzKzxR22EU28bTyrGtwAB84cYbJ22wAMkn2t+MSx3cUCTNca5AksdygWaJQrOZ4iiKHjIUgbEAkYPcUcdSuj0p3itz2nlS3hlWytorjoh2uA0ihy6jJEhZWd5GGWy2xx33FRwO9ME1vKkQt4buQQyRIytE7SRGWC5hCgac4KN6qk6hkeqDXrzhH0lF0g3UCCdQ2nqwTHp4L4Okxu6uGwcDV51s+Gcuyu8BnWOGK1IMMEblyXVDGjyyEDZVJwoHfcnYCpHtMallsy1UpSvQ1xSlKAmlKUIRSpqKFMTi/DFuLeWF/ZlRkOwONSkZAO2R3HvFUWG7c3llBcoySwpOSCp6csqRKiSwv7LgqZSBnUu4IGM10aqZzxzLajNs0bXMylX0Rto6Dd0kefI6LeI0nVg7DBqNXKp6Nyeab22jtme6kWNBgq2RrDA5HSHctt2FZHyc3ay2jyj1TNc3ErRkENCXfUI3BGzaSrHz1ZGQa5zafJ/1SbqNoxIobREA51MwOR1pcetudMips2DvuDu0uPSI47tpZ4gCIeILDI8RJHqR3ThTkYxpYZ2BO/zVSKSMZYmNS+nqOqYqjy3wsLiSKcMEubnqW8mDpJuCNcbHsrLJk791cEZw2Pv+RVv3b0hj5td3J/GWvKbkq0ZSpM2GGGHpdxgjyIMuDUbTNeONjF3SZvp4FdWR1VlYFWVgCGB7gg9xWqXk+18Y2dR2SSWV4x9UbuV+6vH+TDjeK+vV9zSpMvxWZGz9tYvEL2+swGdre7QnGCpgl89mBaMn4LWFmbccbRm99jI4vxyykjaFpBLqwBHb6nlypBXQIslWDAEHbBArz5a4bIsplupC1wyMIY5Ol1YbcsDh+koDMzYLMNhgDJ3JyuBc0Q36SIhkSRPVmhYlJYz2zlTuPJlP2VicZu4eGxExIpuJyFQOzM8jfnysxLlEGSd/cNzUctKd+DcinNrTvcyudSDZSx5GqfTDGCQNTyuEXGfInUfIKTV0FcFng6rF5/npG9p5ACT7lB2VfJRsKsHKnOLWTCOZme0O2SSWtT+cCd2i8x9DuNsgadDMKU56OOxn0MXlFenT6XZ25S6vudbpXyjggEEEHcEdiD4ipr6Z8EUqaigJpSlCEUqaihRXF+L8rTS31/LC6dQXLL05gxT+ijZWBU5Bw3Y5H1V2mqETjiN+PNrd/wB63Vc/4Kwm7LY0cfUlTouUeqxUrXhpTBu5+KQsBu0McZiHh6rW6yED9oA1l2XHLO0nXpXIuIrnUkyTSgydQju/U0nTIoKnIwGVO2tqt9eU9qj+2iv+0ob8a1k2parvu6j5tPN9KtKmvdsVzgHDeFeujNBKUYFJJZi2uKQa4mxI+MhcoQBsYz2rdLw7hY7JYf8AZ/jUnglv+gh/uk/41H/4Vv8A9PB/dJ/xrxnR1Sb1M2Y55BK3R+PkY1weDr7TWKn9WSMH/A2awLm+4aylIbi5OfoWrXMwP9RleP8ACrBDZxp7CIv7KgfgK9qRpaf5P4nnPO1Limvj5HHLvl54uJJL8/GkqSFC4SKVigAIZYG9UYYHfBONwK2ScOUTdQd9BTfJY5IJJY7nsBVh58GJbM/rzL9sWf8AbWhvrzppnGpiQqL4u59lf/vgATXzsfOo6iim919z9B/DM6dbA9POKTTfha3tMO0vupMcE6RrCquMEKdBkkPvYMFH6pP1bSsPhXDhDHjbUxLOR2LE5OPcOwHlWZXzari5ejwdPQjNQvPl7l3+S3jZ0vZPv0QJICf0LHHT/s22H6rJ5Vf65L8nkDNxQMvsxW0gkPgDK6dNT7zoY/Cus11eEnKdGMpcnAZjShSxM4w4v89xSlK2jRJpSlCEUqaihRVEulxxW798Nm33Sr/tq+VRuIjHFrj9a0tG+ySdawn6rNDMf20vd80ZNKUrWORFKUoBSlKAqvP0Xq2reK3OP3opBVWisJpcXaxM9tGXiUqCzauzzqgGWT6GRk7E4xmrR8pFu72iCP2/SYVU+RcmMH7Xq98PsEgiSKMYSJVRQPJRgfxrxnho1Japdlvmd/8Ah/GzpYJU4dUm/BWX+9hyaGZXGUIYeanP4V92lu9xOttAV6zjJLH1Yk8ZHHc+5Rux8hkjo/EeU7SdtctvEznu+nDH62XBPxqrWlraw3F7bCyklUSxSKIIdXSD28eSJCylG1AkYbVuSK1aeWwU7yd12HUV86qOnpjG0n13+ljoXLXLkVlAIo8k51SSN7crnvI58ScbDsAABsK2tV3kXijz2za2Z+lPNCjuMSskbYUzKQCsmNjkAnAb6VWKvtpW4OWbbd2KUpVITSlKEIpSlCiqRxsY4ue/rWMf1epcP/z/AAq71SuYgRxWLyNlL9qzpn/MKxn6rNLHq+Hme1KUrVOPFKUoBSlKArvP1wY7F5FzmOS3cY7+rOh2Hwq7QXCyKroQVcBlI7FWGQR8DVY5h/oV91xaH7LqM1nxwDhzdJzi0dz6PIfZtyxz6NIfopnPTY7fQOMLn0irxOsyOdqUk+36I2l9fJDG0kjaUUZJ+4AAbkk4AA3JIAqp8semS+lTAww9S6kIjljZzhFSMKzrIANIXQQAcFW3NXIjtkeRGfPwI/jXlLKkMZZikUa92YhUHj3OBRHQNX3NZyPr9Kv+qBHK8kDtCrFk0iERidGIGRIUYdgR08HerjVZ5VgaSee8KlUlSKGAMCGaKIs3VKndQ7SNpB30qp8as1e64NKXLFKUqmJNKUoQUpUUKTVL5sGOJWZ/OtrtfseBh/rVzxVM51/L+HnzF2ufrjQ4+77qxlwzVxavQn3M9KUpWqcYKUpQClKUBquZj/Njj9JAf/IjroUsKupVgGVsgqwBBB7gg9657zR+TN+3D/7krolbFPg6XKP0pd/0RX25FtgMR9aEfmwXM8aj3BEcKB9QFelnyVaRuJOl1JF7PPJJMynzUzM2k/Vit5SvQ+xcUpSgJqKUoCaUpQgpilKAjFanmHltLsIS8kUkRLRSxn1kLDScqwKsCNiGB+FbelA0mrMoc9hfwe1El2g+nbkRy4/WhlOkn9l9/KsNua7dTiZmt28VuEeIj4uAD8Ca6Qaxr/8Aoz9VYOmmfNqZZQnurruKVFx23b2Z4W+qVD/rXq3FIh3lj+Mi/wAa4vz1+Vt9Q/zNVe8ax6L2nh+Sx/v4eZ3+bma1T2rmAe7qKSfgDmkXHOrtbw3M+exSFlT4yS6EA9+a0PyJ+w31n8RXYGq9EjKOUUk/Sk34FDk5Uu7xSk/StYWxqVG6s7AMDjVgRx9h211fKmlZpJcH0qVGFGOmCshSlKp6ioqaUApSlAKUpQH/2Q=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4" descr="data:image/jpeg;base64,/9j/4AAQSkZJRgABAQAAAQABAAD/2wCEAAkGBhQSEBQUEhQUFBQUFBUVFBUUFhgcFxQXFhcfFxcUFBgXHScfGRwkHBkYHy8gIygpLiwsFx8xNTAqNSYrLCkBCQoKDgwOFw8PGikkHCQ1LCoyLzUsLC4sLSwsMCksKiwsKSktLCkqLCw1LCkvLSwsLCksKSwsKSwuLC0sKSksLP/AABEIAJkAkgMBIgACEQEDEQH/xAAbAAEAAgMBAQAAAAAAAAAAAAAAAQYEBQcDAv/EAEUQAAIBAwIEAgUHBwsFAQAAAAECAwAEERIhBQYTMUFRFCIyYYEHI0JxkaGxNFJTYnKS0RYkM4KDk6KywcLSVKOks+EV/8QAGwEBAQADAQEBAAAAAAAAAAAAAAECBAYDBQf/xAAyEQACAQIFAAYIBwAAAAAAAAAAAQIDEQQFEiExE0FRcaHhIjJhgZGxwdEGFTM0QlLw/9oADAMBAAIRAxEAPwDt9RU1FQClKUBNRSlAKGq/xK8lnma3gcxJFpFxOAC+phqEEOoEBtJDM5B0hlABJyuJeckwPGygzKzgBpTNM0hXPrKSz9mXUvu1dqtgZR4vPc72hSOHJAuJFLmXG2beMFQV8pGODjZWG9QbG8Xdb0MR4S28ZQ/X0yjD4H7a2yRgABQAAAAAMAADAAHgANqmqQ0T81T6xbejhbtgWGp/5sY17zrJjUwBIBjC6wSM4B1V7dO/7+kWpP5ptZAn7wuC3xwfqrI4xwkTou5SSN1kikAyY3U9wPEFcqw8VYis+oDWRczmNlS8j6BYhUlVtdu7HYL1MAxsfASBc9gTW+rAuLdZEZHVXRgVZWAKsD3DA7Ee6tTwOVra49DdmeJ0aS0ZiSwVMCS2djuxTUpUnco2D7GSKWalRSoBSppQClKUIKipqKFFKUoCailKArnLByk7eLXl0T/VlMY/wov2VuKr8lx6BcS9ba1uJOqk30YJXwJI5j9BGYa1c7ZZlJHq59+YePm0WOZkZ7XcTPGpZoQcFJsD2o/aDY3GQfOsiG5oTWgHPdkRkT6ieyLHMZD/AGYTV91eF1NcXqMiLLZwMCGkbAuZARjEcZyIQfzny3ko70BYLK9SaJJYzqSRQ6NgjUpGQcHevaqrw9L60VYyI72FAFUrphuEVRgKVPzUmBgbFD9dOM88tBA8voF4dABIYRKNyFAyJGJySB6oPegLVWm4z+V8PA9rrzN/UFtIH+9krz5aiuCjXN6dEsi56AY9K2jG6pucF/F3PjtsFr64F/Oro3g/oEjaG1P6TUwaa4GfokqiqfEIW7MKjBZqUqahSKUpQE0pShBUVNRQpNRVe5m5pa2kiiiiSWSTJxJL0lA1rGoDaWy7O6qBgDvkjxzeAcxJdq+lXjkiYLNDKMSRMRkahuCpG4YEhh2NAbSla6LmS1eXpLcwNLkjpiaMvkdxoBzn3YrY0BDoCCCMgjBB7EeINVziHINk0cmLdFJV8BdSpkqd9AOj7qstQRnagK/wS5L2tu2T60EJ7nfMa5rMqp8t8yKLaCCJGuLhEZGhiKaoxE7R6pmYhYxsMZOT4A1sF5gkkl9Hit3FyMNIkx0xxRkbStLGGDBiNKhckkNkDSazuQ3laXnOHVw+5AJBERcEdx0yJMj3jTWIOLXzzyQ9G1gkjVWxLLLJ1EbbqRmNVGnVld9wRuBkZcQurzoyJLaxyq8boTazZb1lK56cyrnv2DZqalwZaJNXsbscl27EGYzXGNwLiaSSM+OTGToP7uK3wGKrfAebrb0S361xDHIYkDpLIiOrqNLqyuQwIZWGCPCrFHKGAZSGBGQQQQR5gjvWJD7pUVNARSlKAmlKUIKipqKFKZ8pXDFmSBU/Kml0wd9OnZphKVIIjCqGJBBDKmn1sVqOPcDgjUy3NwzXUuFEjPKpcAkmKGK3YFVGTgKGK5yc753XNV+ttex3E50weizxqx7LIHSUpk9mdEIXzKY8Rnw4UFt4PSrk/PzBWkbBLAyYKW0IG+BkIEX2iMnJJNYSbPenFNFa4e9o3Uhu5iscIRYVlXoa4ygw6xNGrCRH26kYG4DDGSKvPJfH+sjRPIsssGkdVSCLiJ8mK4UjY6gCGx2dHFVHjFtc6kmgtxG4njnjjluFMmpch9EY7M6NpKLJvsPKszkawMt2LyIMI3W4MzmMRLI8jRqIYodTMAhiZmZjksx3JJwiYzLHzdMxe2tw7RpcSuJWQ4YpHE0nTVhuuogZI3wDjHeqJJwRZJbj5lLFLZVd5I5pBcMHVmUhlcRo2FB9fWPWA88dK5g4GLmNQHMckbrLDKoBMci5wdJ2ZSCVKnuGI99VPhXD2uZpZLsQv0Jeiixq3Sd4vandXyWYFiihiQmliN2zSW24p2exUuTPlBgsp3Vooo4bm5RdXV+fjUwqYnkTHrRgE5k1Z1M58axebflTlteJT+hSW5jkEcutlZzJoiWMW5xunrK5HY+vnIzVu4jy/bW19Z3KxLGgLwuw9lXdcQM2e25ZA3hrUeWNpzRwppOm8UY60ZYrcM6J0RtnVrR9an80qR6ucggGimV0nuefOPGBClleuhVgswePPrFXtWmaLJ/XiT4it8DlfEZHxGR+IqmXUc0ltHcXUsVzKzxR22EU28bTyrGtwAB84cYbJ22wAMkn2t+MSx3cUCTNca5AksdygWaJQrOZ4iiKHjIUgbEAkYPcUcdSuj0p3itz2nlS3hlWytorjoh2uA0ihy6jJEhZWd5GGWy2xx33FRwO9ME1vKkQt4buQQyRIytE7SRGWC5hCgac4KN6qk6hkeqDXrzhH0lF0g3UCCdQ2nqwTHp4L4Okxu6uGwcDV51s+Gcuyu8BnWOGK1IMMEblyXVDGjyyEDZVJwoHfcnYCpHtMallsy1UpSvQ1xSlKAmlKUIRSpqKFMTi/DFuLeWF/ZlRkOwONSkZAO2R3HvFUWG7c3llBcoySwpOSCp6csqRKiSwv7LgqZSBnUu4IGM10aqZzxzLajNs0bXMylX0Rto6Dd0kefI6LeI0nVg7DBqNXKp6Nyeab22jtme6kWNBgq2RrDA5HSHctt2FZHyc3ay2jyj1TNc3ErRkENCXfUI3BGzaSrHz1ZGQa5zafJ/1SbqNoxIobREA51MwOR1pcetudMips2DvuDu0uPSI47tpZ4gCIeILDI8RJHqR3ThTkYxpYZ2BO/zVSKSMZYmNS+nqOqYqjy3wsLiSKcMEubnqW8mDpJuCNcbHsrLJk791cEZw2Pv+RVv3b0hj5td3J/GWvKbkq0ZSpM2GGGHpdxgjyIMuDUbTNeONjF3SZvp4FdWR1VlYFWVgCGB7gg9xWqXk+18Y2dR2SSWV4x9UbuV+6vH+TDjeK+vV9zSpMvxWZGz9tYvEL2+swGdre7QnGCpgl89mBaMn4LWFmbccbRm99jI4vxyykjaFpBLqwBHb6nlypBXQIslWDAEHbBArz5a4bIsplupC1wyMIY5Ol1YbcsDh+koDMzYLMNhgDJ3JyuBc0Q36SIhkSRPVmhYlJYz2zlTuPJlP2VicZu4eGxExIpuJyFQOzM8jfnysxLlEGSd/cNzUctKd+DcinNrTvcyudSDZSx5GqfTDGCQNTyuEXGfInUfIKTV0FcFng6rF5/npG9p5ACT7lB2VfJRsKsHKnOLWTCOZme0O2SSWtT+cCd2i8x9DuNsgadDMKU56OOxn0MXlFenT6XZ25S6vudbpXyjggEEEHcEdiD4ipr6Z8EUqaigJpSlCEUqaihRXF+L8rTS31/LC6dQXLL05gxT+ijZWBU5Bw3Y5H1V2mqETjiN+PNrd/wB63Vc/4Kwm7LY0cfUlTouUeqxUrXhpTBu5+KQsBu0McZiHh6rW6yED9oA1l2XHLO0nXpXIuIrnUkyTSgydQju/U0nTIoKnIwGVO2tqt9eU9qj+2iv+0ob8a1k2parvu6j5tPN9KtKmvdsVzgHDeFeujNBKUYFJJZi2uKQa4mxI+MhcoQBsYz2rdLw7hY7JYf8AZ/jUnglv+gh/uk/41H/4Vv8A9PB/dJ/xrxnR1Sb1M2Y55BK3R+PkY1weDr7TWKn9WSMH/A2awLm+4aylIbi5OfoWrXMwP9RleP8ACrBDZxp7CIv7KgfgK9qRpaf5P4nnPO1Limvj5HHLvl54uJJL8/GkqSFC4SKVigAIZYG9UYYHfBONwK2ScOUTdQd9BTfJY5IJJY7nsBVh58GJbM/rzL9sWf8AbWhvrzppnGpiQqL4u59lf/vgATXzsfOo6iim919z9B/DM6dbA9POKTTfha3tMO0vupMcE6RrCquMEKdBkkPvYMFH6pP1bSsPhXDhDHjbUxLOR2LE5OPcOwHlWZXzari5ejwdPQjNQvPl7l3+S3jZ0vZPv0QJICf0LHHT/s22H6rJ5Vf65L8nkDNxQMvsxW0gkPgDK6dNT7zoY/Cus11eEnKdGMpcnAZjShSxM4w4v89xSlK2jRJpSlCEUqaihRVEulxxW798Nm33Sr/tq+VRuIjHFrj9a0tG+ySdawn6rNDMf20vd80ZNKUrWORFKUoBSlKAqvP0Xq2reK3OP3opBVWisJpcXaxM9tGXiUqCzauzzqgGWT6GRk7E4xmrR8pFu72iCP2/SYVU+RcmMH7Xq98PsEgiSKMYSJVRQPJRgfxrxnho1Japdlvmd/8Ah/GzpYJU4dUm/BWX+9hyaGZXGUIYeanP4V92lu9xOttAV6zjJLH1Yk8ZHHc+5Rux8hkjo/EeU7SdtctvEznu+nDH62XBPxqrWlraw3F7bCyklUSxSKIIdXSD28eSJCylG1AkYbVuSK1aeWwU7yd12HUV86qOnpjG0n13+ljoXLXLkVlAIo8k51SSN7crnvI58ScbDsAABsK2tV3kXijz2za2Z+lPNCjuMSskbYUzKQCsmNjkAnAb6VWKvtpW4OWbbd2KUpVITSlKEIpSlCiqRxsY4ue/rWMf1epcP/z/AAq71SuYgRxWLyNlL9qzpn/MKxn6rNLHq+Hme1KUrVOPFKUoBSlKArvP1wY7F5FzmOS3cY7+rOh2Hwq7QXCyKroQVcBlI7FWGQR8DVY5h/oV91xaH7LqM1nxwDhzdJzi0dz6PIfZtyxz6NIfopnPTY7fQOMLn0irxOsyOdqUk+36I2l9fJDG0kjaUUZJ+4AAbkk4AA3JIAqp8semS+lTAww9S6kIjljZzhFSMKzrIANIXQQAcFW3NXIjtkeRGfPwI/jXlLKkMZZikUa92YhUHj3OBRHQNX3NZyPr9Kv+qBHK8kDtCrFk0iERidGIGRIUYdgR08HerjVZ5VgaSee8KlUlSKGAMCGaKIs3VKndQ7SNpB30qp8as1e64NKXLFKUqmJNKUoQUpUUKTVL5sGOJWZ/OtrtfseBh/rVzxVM51/L+HnzF2ufrjQ4+77qxlwzVxavQn3M9KUpWqcYKUpQClKUBquZj/Njj9JAf/IjroUsKupVgGVsgqwBBB7gg9657zR+TN+3D/7krolbFPg6XKP0pd/0RX25FtgMR9aEfmwXM8aj3BEcKB9QFelnyVaRuJOl1JF7PPJJMynzUzM2k/Vit5SvQ+xcUpSgJqKUoCaUpQgpilKAjFanmHltLsIS8kUkRLRSxn1kLDScqwKsCNiGB+FbelA0mrMoc9hfwe1El2g+nbkRy4/WhlOkn9l9/KsNua7dTiZmt28VuEeIj4uAD8Ca6Qaxr/8Aoz9VYOmmfNqZZQnurruKVFx23b2Z4W+qVD/rXq3FIh3lj+Mi/wAa4vz1+Vt9Q/zNVe8ax6L2nh+Sx/v4eZ3+bma1T2rmAe7qKSfgDmkXHOrtbw3M+exSFlT4yS6EA9+a0PyJ+w31n8RXYGq9EjKOUUk/Sk34FDk5Uu7xSk/StYWxqVG6s7AMDjVgRx9h211fKmlZpJcH0qVGFGOmCshSlKp6ioqaUApSlAKUpQH/2Q=="/>
          <p:cNvSpPr>
            <a:spLocks noChangeAspect="1" noChangeArrowheads="1"/>
          </p:cNvSpPr>
          <p:nvPr/>
        </p:nvSpPr>
        <p:spPr bwMode="auto">
          <a:xfrm>
            <a:off x="1524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64904"/>
            <a:ext cx="352839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47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dirty="0">
                <a:solidFill>
                  <a:srgbClr val="F79646">
                    <a:lumMod val="75000"/>
                  </a:srgbClr>
                </a:solidFill>
                <a:latin typeface="Snap ITC" pitchFamily="82" charset="0"/>
              </a:rPr>
              <a:t>Prihvatilište za beskućnike u Splitu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1500" dirty="0" smtClean="0">
              <a:solidFill>
                <a:prstClr val="black"/>
              </a:solidFill>
            </a:endParaRPr>
          </a:p>
          <a:p>
            <a:endParaRPr lang="hr-HR" sz="1500" dirty="0">
              <a:solidFill>
                <a:prstClr val="black"/>
              </a:solidFill>
            </a:endParaRPr>
          </a:p>
          <a:p>
            <a:r>
              <a:rPr lang="vi-VN" sz="2500" dirty="0" smtClean="0">
                <a:solidFill>
                  <a:prstClr val="black"/>
                </a:solidFill>
              </a:rPr>
              <a:t>Prostor </a:t>
            </a:r>
            <a:r>
              <a:rPr lang="vi-VN" sz="2500" dirty="0">
                <a:solidFill>
                  <a:prstClr val="black"/>
                </a:solidFill>
              </a:rPr>
              <a:t>Prihvatilišta za beskućnike (muškarce) je veličine 96 m2, u kojem se nalazi 14 kreveta i 2 pomoćna ležaja, a iako je maksimalni kapacitet 16 osoba u iznimno hladnim danima </a:t>
            </a:r>
            <a:r>
              <a:rPr lang="vi-VN" sz="2500" dirty="0" smtClean="0">
                <a:solidFill>
                  <a:prstClr val="black"/>
                </a:solidFill>
              </a:rPr>
              <a:t>zna</a:t>
            </a:r>
            <a:r>
              <a:rPr lang="hr-HR" sz="2500" dirty="0" smtClean="0">
                <a:solidFill>
                  <a:prstClr val="black"/>
                </a:solidFill>
              </a:rPr>
              <a:t>ju</a:t>
            </a:r>
            <a:r>
              <a:rPr lang="vi-VN" sz="2500" dirty="0" smtClean="0">
                <a:solidFill>
                  <a:prstClr val="black"/>
                </a:solidFill>
              </a:rPr>
              <a:t> </a:t>
            </a:r>
            <a:r>
              <a:rPr lang="vi-VN" sz="2500" dirty="0">
                <a:solidFill>
                  <a:prstClr val="black"/>
                </a:solidFill>
              </a:rPr>
              <a:t>skrbiti i za 22 korisnika. </a:t>
            </a:r>
            <a:endParaRPr lang="hr-HR" sz="2500" dirty="0" smtClean="0">
              <a:solidFill>
                <a:prstClr val="black"/>
              </a:solidFill>
            </a:endParaRPr>
          </a:p>
          <a:p>
            <a:r>
              <a:rPr lang="vi-VN" sz="2500" dirty="0" smtClean="0">
                <a:solidFill>
                  <a:prstClr val="black"/>
                </a:solidFill>
              </a:rPr>
              <a:t>Prihvatilište </a:t>
            </a:r>
            <a:r>
              <a:rPr lang="vi-VN" sz="2500" dirty="0">
                <a:solidFill>
                  <a:prstClr val="black"/>
                </a:solidFill>
              </a:rPr>
              <a:t>je otvoreno svaku noć od 20 sati do 08 sati. Tijekom zime je otvoreno od 17 sati ( uz pomoć </a:t>
            </a:r>
            <a:r>
              <a:rPr lang="vi-VN" sz="2500" dirty="0" smtClean="0">
                <a:solidFill>
                  <a:prstClr val="black"/>
                </a:solidFill>
              </a:rPr>
              <a:t>volontera) </a:t>
            </a:r>
            <a:r>
              <a:rPr lang="vi-VN" sz="2500" dirty="0">
                <a:solidFill>
                  <a:prstClr val="black"/>
                </a:solidFill>
              </a:rPr>
              <a:t>a u slučaju iznimne hladnoće i blagdanima, otvoreno je cijeli dan. </a:t>
            </a:r>
            <a:endParaRPr lang="hr-HR" sz="2500" dirty="0" smtClean="0">
              <a:solidFill>
                <a:prstClr val="black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15408"/>
            <a:ext cx="1582050" cy="134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27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pic>
        <p:nvPicPr>
          <p:cNvPr id="8194" name="Picture 2" descr="http://infozona.hr/userfiles/image/102006/prihvat/ula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489654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most.hr/img/mo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4002">
            <a:off x="6593862" y="1778664"/>
            <a:ext cx="2337048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33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>
                <a:solidFill>
                  <a:srgbClr val="F79646">
                    <a:lumMod val="75000"/>
                  </a:srgbClr>
                </a:solidFill>
                <a:latin typeface="Snap ITC" pitchFamily="82" charset="0"/>
              </a:rPr>
              <a:t>Prihvatilište za beskućnike u Splitu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Autofit/>
          </a:bodyPr>
          <a:lstStyle/>
          <a:p>
            <a:r>
              <a:rPr lang="vi-VN" sz="2500" dirty="0">
                <a:solidFill>
                  <a:prstClr val="black"/>
                </a:solidFill>
              </a:rPr>
              <a:t>Zbog malog prostornog kapaciteta i sve većeg broja socijalno ugroženih žena, koje su nam se obraćale za pomoć, u studenom 2003.godine otvorili smo </a:t>
            </a:r>
            <a:r>
              <a:rPr lang="vi-VN" sz="2500" b="1" dirty="0">
                <a:solidFill>
                  <a:schemeClr val="accent6">
                    <a:lumMod val="75000"/>
                  </a:schemeClr>
                </a:solidFill>
              </a:rPr>
              <a:t>Prihvatilište za žene beskućnice. </a:t>
            </a:r>
            <a:endParaRPr lang="hr-HR" sz="2500" b="1" dirty="0" smtClean="0">
              <a:solidFill>
                <a:schemeClr val="accent6">
                  <a:lumMod val="75000"/>
                </a:schemeClr>
              </a:solidFill>
              <a:latin typeface="Snap ITC" pitchFamily="82" charset="0"/>
            </a:endParaRPr>
          </a:p>
          <a:p>
            <a:endParaRPr lang="hr-HR" sz="2500" dirty="0">
              <a:solidFill>
                <a:prstClr val="black"/>
              </a:solidFill>
            </a:endParaRPr>
          </a:p>
          <a:p>
            <a:pPr lvl="0"/>
            <a:r>
              <a:rPr lang="vi-VN" sz="2500" dirty="0">
                <a:solidFill>
                  <a:prstClr val="black"/>
                </a:solidFill>
              </a:rPr>
              <a:t>Maksimalni kapacitet stambene zajednice je osam korisnica a u prosjeku boravi pet do šest žena.Korisnice mogu boraviti u prostoru cijeli dan uz nadzor i organizaciju dnevne dinamike od strane djelatnika i volontera Udruge.  </a:t>
            </a:r>
            <a:br>
              <a:rPr lang="vi-VN" sz="2500" dirty="0">
                <a:solidFill>
                  <a:prstClr val="black"/>
                </a:solidFill>
              </a:rPr>
            </a:br>
            <a:r>
              <a:rPr lang="vi-VN" sz="2500" dirty="0">
                <a:solidFill>
                  <a:prstClr val="black"/>
                </a:solidFill>
              </a:rPr>
              <a:t/>
            </a:r>
            <a:br>
              <a:rPr lang="vi-VN" sz="2500" dirty="0">
                <a:solidFill>
                  <a:prstClr val="black"/>
                </a:solidFill>
              </a:rPr>
            </a:br>
            <a:endParaRPr lang="hr-HR" sz="25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373216"/>
            <a:ext cx="1579563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76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sz="3600" dirty="0">
                <a:solidFill>
                  <a:srgbClr val="F79646">
                    <a:lumMod val="75000"/>
                  </a:srgbClr>
                </a:solidFill>
                <a:latin typeface="Snap ITC" pitchFamily="82" charset="0"/>
              </a:rPr>
              <a:t>Prihvatilište za beskućnike u Splitu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 smtClean="0">
              <a:solidFill>
                <a:prstClr val="black"/>
              </a:solidFill>
            </a:endParaRPr>
          </a:p>
          <a:p>
            <a:r>
              <a:rPr lang="vi-VN" dirty="0" smtClean="0">
                <a:solidFill>
                  <a:prstClr val="black"/>
                </a:solidFill>
              </a:rPr>
              <a:t>Za </a:t>
            </a:r>
            <a:r>
              <a:rPr lang="vi-VN" dirty="0">
                <a:solidFill>
                  <a:prstClr val="black"/>
                </a:solidFill>
              </a:rPr>
              <a:t>korisnike je osigurana i </a:t>
            </a:r>
            <a:endParaRPr lang="hr-HR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vi-VN" dirty="0" smtClean="0">
                <a:solidFill>
                  <a:prstClr val="black"/>
                </a:solidFill>
              </a:rPr>
              <a:t>mogućnost </a:t>
            </a:r>
            <a:r>
              <a:rPr lang="vi-VN" dirty="0">
                <a:solidFill>
                  <a:prstClr val="black"/>
                </a:solidFill>
              </a:rPr>
              <a:t>obavljanja osobne </a:t>
            </a:r>
            <a:endParaRPr lang="hr-HR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vi-VN" dirty="0" smtClean="0">
                <a:solidFill>
                  <a:prstClr val="black"/>
                </a:solidFill>
              </a:rPr>
              <a:t>higijene </a:t>
            </a:r>
            <a:r>
              <a:rPr lang="vi-VN" dirty="0">
                <a:solidFill>
                  <a:prstClr val="black"/>
                </a:solidFill>
              </a:rPr>
              <a:t>te zamjena obuće i </a:t>
            </a:r>
            <a:r>
              <a:rPr lang="vi-VN" dirty="0" smtClean="0">
                <a:solidFill>
                  <a:prstClr val="black"/>
                </a:solidFill>
              </a:rPr>
              <a:t>odjeće.</a:t>
            </a:r>
            <a:endParaRPr lang="hr-HR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hr-HR" dirty="0" smtClean="0">
              <a:solidFill>
                <a:prstClr val="black"/>
              </a:solidFill>
            </a:endParaRPr>
          </a:p>
          <a:p>
            <a:r>
              <a:rPr lang="hr-HR" dirty="0">
                <a:solidFill>
                  <a:prstClr val="black"/>
                </a:solidFill>
              </a:rPr>
              <a:t>S</a:t>
            </a:r>
            <a:r>
              <a:rPr lang="vi-VN" dirty="0">
                <a:solidFill>
                  <a:prstClr val="black"/>
                </a:solidFill>
              </a:rPr>
              <a:t>vi korisnici imaju </a:t>
            </a:r>
            <a:r>
              <a:rPr lang="vi-VN" dirty="0" smtClean="0">
                <a:solidFill>
                  <a:prstClr val="black"/>
                </a:solidFill>
              </a:rPr>
              <a:t>osiguran </a:t>
            </a:r>
            <a:r>
              <a:rPr lang="vi-VN" dirty="0">
                <a:solidFill>
                  <a:prstClr val="black"/>
                </a:solidFill>
              </a:rPr>
              <a:t>ručak u jednoj od dvije splitske pučke </a:t>
            </a:r>
            <a:r>
              <a:rPr lang="vi-VN" dirty="0" smtClean="0">
                <a:solidFill>
                  <a:prstClr val="black"/>
                </a:solidFill>
              </a:rPr>
              <a:t>kuhinje. </a:t>
            </a:r>
            <a:r>
              <a:rPr lang="vi-VN" dirty="0">
                <a:solidFill>
                  <a:prstClr val="black"/>
                </a:solidFill>
              </a:rPr>
              <a:t/>
            </a:r>
            <a:br>
              <a:rPr lang="vi-VN" dirty="0">
                <a:solidFill>
                  <a:prstClr val="black"/>
                </a:solidFill>
              </a:rPr>
            </a:br>
            <a:endParaRPr lang="hr-HR" dirty="0" smtClean="0"/>
          </a:p>
          <a:p>
            <a:endParaRPr lang="hr-H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754529"/>
            <a:ext cx="2016224" cy="152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 descr="https://encrypted-tbn3.gstatic.com/images?q=tbn:ANd9GcR7ZSfPuBKZylW-wR8yngG1IXHNZ5EOHu_SPmEnXHyw7VXrWY3rR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22786"/>
            <a:ext cx="2140074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59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chemeClr val="accent6">
                    <a:lumMod val="75000"/>
                  </a:schemeClr>
                </a:solidFill>
                <a:latin typeface="Snap ITC" pitchFamily="82" charset="0"/>
              </a:rPr>
              <a:t>O </a:t>
            </a:r>
            <a:r>
              <a:rPr lang="hr-HR" sz="3200" dirty="0" err="1" smtClean="0">
                <a:solidFill>
                  <a:schemeClr val="accent6">
                    <a:lumMod val="75000"/>
                  </a:schemeClr>
                </a:solidFill>
                <a:latin typeface="Snap ITC" pitchFamily="82" charset="0"/>
              </a:rPr>
              <a:t>la</a:t>
            </a:r>
            <a:r>
              <a:rPr lang="hr-HR" sz="3200" dirty="0" smtClean="0">
                <a:solidFill>
                  <a:schemeClr val="accent6">
                    <a:lumMod val="75000"/>
                  </a:schemeClr>
                </a:solidFill>
                <a:latin typeface="Snap ITC" pitchFamily="82" charset="0"/>
              </a:rPr>
              <a:t> </a:t>
            </a:r>
            <a:r>
              <a:rPr lang="hr-HR" sz="3200" dirty="0" err="1" smtClean="0">
                <a:solidFill>
                  <a:schemeClr val="accent6">
                    <a:lumMod val="75000"/>
                  </a:schemeClr>
                </a:solidFill>
                <a:latin typeface="Snap ITC" pitchFamily="82" charset="0"/>
              </a:rPr>
              <a:t>la</a:t>
            </a:r>
            <a:r>
              <a:rPr lang="hr-HR" sz="3200" dirty="0" smtClean="0">
                <a:solidFill>
                  <a:schemeClr val="accent6">
                    <a:lumMod val="75000"/>
                  </a:schemeClr>
                </a:solidFill>
                <a:latin typeface="Snap ITC" pitchFamily="82" charset="0"/>
              </a:rPr>
              <a:t> 366 večera</a:t>
            </a:r>
            <a:br>
              <a:rPr lang="hr-HR" sz="3200" dirty="0" smtClean="0">
                <a:solidFill>
                  <a:schemeClr val="accent6">
                    <a:lumMod val="75000"/>
                  </a:schemeClr>
                </a:solidFill>
                <a:latin typeface="Snap ITC" pitchFamily="82" charset="0"/>
              </a:rPr>
            </a:br>
            <a:r>
              <a:rPr lang="hr-HR" sz="3200" b="1" dirty="0" smtClean="0">
                <a:solidFill>
                  <a:schemeClr val="accent6">
                    <a:lumMod val="75000"/>
                  </a:schemeClr>
                </a:solidFill>
                <a:latin typeface="Snap ITC" pitchFamily="82" charset="0"/>
              </a:rPr>
              <a:t>Direktno, od srca beskućnicima Split</a:t>
            </a:r>
            <a:r>
              <a:rPr lang="hr-HR" sz="3200" dirty="0" smtClean="0">
                <a:solidFill>
                  <a:schemeClr val="accent6">
                    <a:lumMod val="75000"/>
                  </a:schemeClr>
                </a:solidFill>
                <a:latin typeface="Snap ITC" pitchFamily="82" charset="0"/>
              </a:rPr>
              <a:t>a</a:t>
            </a:r>
            <a:endParaRPr lang="hr-HR" sz="3200" dirty="0">
              <a:solidFill>
                <a:schemeClr val="accent6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hr-HR" dirty="0">
              <a:latin typeface="Arial"/>
              <a:ea typeface="Calibri"/>
              <a:cs typeface="Times New Roman"/>
            </a:endParaRPr>
          </a:p>
          <a:p>
            <a:pPr lvl="0"/>
            <a:r>
              <a:rPr lang="hr-HR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gospođe Lada </a:t>
            </a:r>
            <a:r>
              <a:rPr lang="hr-HR" dirty="0" err="1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Štefek</a:t>
            </a:r>
            <a:r>
              <a:rPr lang="hr-HR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hr-HR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i </a:t>
            </a:r>
            <a:r>
              <a:rPr lang="hr-HR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Lana </a:t>
            </a:r>
            <a:r>
              <a:rPr lang="hr-HR" dirty="0" err="1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Iljadica</a:t>
            </a:r>
            <a:r>
              <a:rPr lang="hr-HR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hr-HR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su na </a:t>
            </a:r>
            <a:r>
              <a:rPr lang="hr-HR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Facebooku</a:t>
            </a:r>
            <a:r>
              <a:rPr lang="hr-HR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pokrenule akciju kako bi potaknule svoje sugrađane i osigurale besplatnu i toplu večeru najugroženijim Splićanima. </a:t>
            </a:r>
          </a:p>
        </p:txBody>
      </p:sp>
      <p:pic>
        <p:nvPicPr>
          <p:cNvPr id="9218" name="Picture 2" descr="http://nurkose.net/wp-content/uploads/2010/12/thanksgiving-dinner-4-clip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99830"/>
            <a:ext cx="2808311" cy="216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42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  <a:latin typeface="Snap ITC" pitchFamily="82" charset="0"/>
              </a:rPr>
              <a:t>O </a:t>
            </a:r>
            <a:r>
              <a:rPr lang="hr-HR" b="1" dirty="0" err="1" smtClean="0">
                <a:solidFill>
                  <a:schemeClr val="accent6">
                    <a:lumMod val="75000"/>
                  </a:schemeClr>
                </a:solidFill>
                <a:latin typeface="Snap ITC" pitchFamily="82" charset="0"/>
              </a:rPr>
              <a:t>la</a:t>
            </a: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  <a:latin typeface="Snap ITC" pitchFamily="82" charset="0"/>
              </a:rPr>
              <a:t> </a:t>
            </a:r>
            <a:r>
              <a:rPr lang="hr-HR" b="1" dirty="0" err="1" smtClean="0">
                <a:solidFill>
                  <a:schemeClr val="accent6">
                    <a:lumMod val="75000"/>
                  </a:schemeClr>
                </a:solidFill>
                <a:latin typeface="Snap ITC" pitchFamily="82" charset="0"/>
              </a:rPr>
              <a:t>la</a:t>
            </a: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  <a:latin typeface="Snap ITC" pitchFamily="82" charset="0"/>
              </a:rPr>
              <a:t> 366 večera</a:t>
            </a:r>
            <a:endParaRPr lang="hr-HR" b="1" dirty="0">
              <a:solidFill>
                <a:schemeClr val="accent6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0"/>
            <a:r>
              <a:rPr lang="hr-HR" dirty="0">
                <a:solidFill>
                  <a:prstClr val="black"/>
                </a:solidFill>
              </a:rPr>
              <a:t>Akcija je započela 1.1.2012.</a:t>
            </a:r>
          </a:p>
          <a:p>
            <a:pPr lvl="0"/>
            <a:r>
              <a:rPr lang="hr-HR" dirty="0">
                <a:solidFill>
                  <a:prstClr val="black"/>
                </a:solidFill>
              </a:rPr>
              <a:t>Više od 12 000 obroka je do sada skuhano</a:t>
            </a:r>
          </a:p>
          <a:p>
            <a:pPr lvl="0"/>
            <a:r>
              <a:rPr lang="hr-HR" dirty="0">
                <a:solidFill>
                  <a:prstClr val="black"/>
                </a:solidFill>
              </a:rPr>
              <a:t>Gotovo dvije godine neprekidnog </a:t>
            </a:r>
            <a:r>
              <a:rPr lang="hr-HR" dirty="0" smtClean="0">
                <a:solidFill>
                  <a:prstClr val="black"/>
                </a:solidFill>
              </a:rPr>
              <a:t>kuhanja</a:t>
            </a:r>
          </a:p>
          <a:p>
            <a:pPr lvl="0"/>
            <a:endParaRPr lang="hr-HR" dirty="0">
              <a:solidFill>
                <a:prstClr val="black"/>
              </a:solidFill>
            </a:endParaRPr>
          </a:p>
          <a:p>
            <a:endParaRPr lang="hr-HR" dirty="0"/>
          </a:p>
        </p:txBody>
      </p:sp>
      <p:sp>
        <p:nvSpPr>
          <p:cNvPr id="4" name="AutoShape 2" descr="data:image/jpeg;base64,/9j/4AAQSkZJRgABAQAAAQABAAD/2wCEAAkGBxQSEhUUEhMWFhQVFBgZFhgYFxgYGRwdFhgWGBgaGBcYHyggGBslHxgXITEjJSkrLi4uFx8zODMsNygtLisBCgoKDg0OGxAQGy8kICUuNzAsLCwsLDUsLCwsLywsLCwsNCwsLCwsLywsLCwwLywsLCwsLC8sLCwsNCwsLSwsLP/AABEIAOIA3wMBEQACEQEDEQH/xAAbAAACAwEBAQAAAAAAAAAAAAAABQIEBgMBB//EAE8QAAIBAwIDBAQIDAMHAQkBAAECAwAEERIhBQYxEyJBUTJhcYEUIzSCkZKhshYzQlJTcnOiscHR4QdDYhUkVGOTs9PDRGR0g4SUpPDxF//EABsBAAIDAQEBAAAAAAAAAAAAAAAEAQIDBQYH/8QAPBEAAgECAgUICgICAgIDAAAAAAECAxEEMRIhQVFhBXGBkaGx0fATFBUiMjM0UsHhQvEjcpLSYuIkQ1P/2gAMAwEAAhEDEQA/APuNABQAUAFABQAUAFABQAUAFABQAUAFABQAUAFABQAUAFABQAUAFABQAUAFABQAUAFABQAUAFABQAUAFABQB47AAkkAAZJOwAHiTQAo/CWA/itc22QYo2ZD7JcCM/WpepiqNN2lJF1CTyRz/CBv+FlH6zwD7shpZ8qYdPa+guqE2dYuPKfSikUefcf7I2Zj9FWjylh5Zu3OmDoTWw7y8bt0jaV5o0jQgOzsECk7ANqxpJyNj507CcZq8XdcDJprM7cO4lDcJrgljlTONUbq4z5ZU9asQWqACgAoAKACgAoAKACgAoAKACgAoAKACgAoAKACgAoAKACgAoAzcPN8bsOzQujFlQq6anKozjSmfEKcZIO+SAMkLyxMIt3TstttRZQbITW7TnVc4IBBSEbxrjcFv0r53ydhgaQCCx4+Kx0qnux1LtYzTpJa2XdGepwP/wB8K5tk8zXStkc3gh8U1e2j/HHYW06r22OE8AwOzto9sEFwNj4H1Y9tXU9ij1kp/fN9BQl4HrmimnZXeIkoqjCgkEKWJ3crqfGTgaycZ3qrqOnBwg/iz85A9CTullvJcT4VE0pe2l+DXiYGtBs+RkLKmyzpgHY7jfBU707RxMqD9x6tq2dG4wdKUoqUlq3jjlfjLXCOsyCO4hfRMinK5wGV0J3KOpDDO43B3Brv0K0a0FOOTFZRcXZjqtSoUAFABQAUAFABQAv4zxiK1UNKTlm0oiqWd2xnSiDcnAJ8gASSAM1Wc4wi5SdkiUm3ZCqHmtg6rcWdxbo7qiySGFl1OQEV+ykYx6iQASMZIGRVI14SlorPmf5JcWlc0talQoAKACgAoAKAKnEr9YU1N7AB1J9VYYjEQoQ0pf2b4ehKtLRj/Rl7jmSZj3dKDyAB+knr9lcKfKleT92y88TtQ5NoxXva/PA5fhBcfpP3V/pVPaOI+7sRf2fh/t7X4geYLj9J+6v9KPaOJ+7sQez8P9va/Er/AIWS7/GfuLv7Nqv6/ivu7ET7Oofb2vxKHCOIyTXltEdIhgimkRFRVVSojhTAUDACzOMVpPEVKlGWm761+X+BPF4alRlFQWt338DVvKSdq5Dm2yqikeifT6Rz6hufpqVLeQ4XyIvcykfFQ4/1PsP6mtE2V0IL4pdRTj4a2vtLiYvuDoHTI6e3B3x5+dDkvOZd1FbRpxtxGsUmo7jSq7/R51XSUmtyMWtFb2zMR3oN3rOTl+4B5nugn1BSas76N0POnalo8Cq3GjHe3k8bqkYSGJ2OnBeEys2S23d7ZVz5hh4U5SxFalTUYZtt2tfU7W7mY4fDU5pyqZLVn1jROYpyARICD0IVCPccUPlHEr+XYvAbWAw7/j2vxPfwguP0n7q/0qPaOI+7sQez8P8Ab2vxD8ILj9J+6v8ASj2jiPu7EHs/D/b2vxD8ILj9J+6v9KPaOI+7sQez8P8Ab2vxD8ILj9J+6v8ASj2jiPu7EHs/D/b2vxD8ILj9J+6v9KPaOI+7sQez8P8Ab2vxIScyTqMmQD5q/wBKlco4l/y7EHs/D/b2vxF9jxftJHuZSZJO9FbpspCIcSN07geQMC2DlYkxnGK0xFSdSEfSy1Z+bcO8S9X/AMslSjlqK95JcXDIZ5FWNHSQQRA6S0ZDIZZH70oVgCAAg2GQaxWL9H8pa97z89YxDk9PXUd+C8+A7/CC4/Sfur/Sp9o4j7uxGvs/D/b2vxAcwXH54+qv9KPaWI+7sQez8P8Ab2sdcH5hEjBJAFY9COhPlv0NdLCcpKpJQqKz2PY/A52K5PdNadPWu0fV1TmBQAUAYzmqctPp8EUAe8ZJ+0fRXm+VKjlX0dy/Z6Hk2CjR0t/9CaucdAKAAigBFxLtJnYRydmkWxIQMWcgEjvbaACvTckkZGnft8n4GE6enU25eJjec5NRdkuGb6dnnYWOSrvTNcS3GlOxhSIkdGaZyQY13Y6tCADc6iVGSKyxWGlTXo467u65rHOxk26iU815uuf9GoPGUG7xXAXz7GQ/SqguPetIrA1NtutGem7akN7WZXRXiYFGAKspBBB6EEdaxlFxdrWM7qWesheXKxqWlkVFAyWdgoA8yWOBVVGUnZaybxRmuJc0roY2oDgKS1w4PYoAMllOxmOOgTu+bCm6WDbf+TVw2/rp6iyUpq61Lfs/Zb5WsXt7PExZ7idmll1Y1apDkK2nbKjSpxt3dtqwxVSM6nu5LUuZeJWjDXczPGOOhBILVlMoVw8+3ZxYB7iE7STkjTgZ05yc4wXcLgZVWnNWW7f+u8tXxN1aORQ4nEkD25GBAIplQsNSpNIFMcrh8hm9Pds7lifGtcFU0nNv4vxu4LLI2xtPRjBL4fP7PeXw9uFLqUglcoMpoUSbFWVR3VSQMV7uF1xkrs4FWx1L0kdNfEs+b9d3MVwNbQl6NvU8uf8AffzmnrjnYCgAoAKACgClJGXY+Q2rRPRRNz2x4akWdPizMfWWJJO/tonVlPMpGKje23WXKzLBQAUAe0AfQuHTF4kY9WQE+3G9evw83OlGT2o8nXgoVZRWxlmtjIKAMNzJ8pk+b91a8vyj9TLo7kelwH08envYspIcCgBdf8T7PopbcAKN2ZicBV9ZO2+3ngUxRoSqyUY5srOShHSYvv7WYW7KCRKzs+YyvdLuXAy+AwAOD0zv0r1NGl6KmobjKEZ6Ds7P98RZylMZr9IrjaQJIjaDgFlRzGwZfRfQ04xnI1N5iqV/huKY2LbjKa95anbJ31rm26n3DC64O4nnNqqwyQ99CI31PpZu4CmlSMLHlDnV2mcbjKKdrOTuYuzVopLjbs/Rp24LEXkYhhrkL6VdlC6gCwwpwctqbOOrmsZz0ncvChGKs1crf7HtYiZFt0LgE5CqZDjwDNvk+2pvJ6m9RsqUY64xXUcY7mSVlJs3OnDIheNI9Q9FpXLF2YbEKE0qd+8QpGdSm2tGLS37+jZ2itT0081qL9zw26uFY3MwjiwSYbfUNXqknOHcepQg881Wnh6dNXirve/wsuu5RQu1pvoXnwEnD+bweHW8cUcS9va3IIC6UBRuwjULnxeRMjfbNdR/47vdrfEWX+Vpb3ZcCzbhZEMTgMunGD4j+tebbcZaUT0k4JqzyE9tMlpKbS5cPaXAIAdvR1HAJO2k6tjjGchx3lkJ69Cs60dJLWvPndllY4eIoqlK19T8+f7GfL9jEwm+EyB44tWq5MrAuqjOpWRgIwqlQdJHeV9vEmhHTUYpc1vHzY10n6HTd777+Hm9ydndOghWWORRLkRSPp7xALKr4OVk0AncblWpCvhraVSNrX89A5QxHw055289IxpIcCgAoAAKACgAoAKACgAoA33BPxEX6gr1mD+nhzI8vjPnz5y9TIsFAGG5k+UyfN+6teX5R+pl0dyPS4D6ePT3sWUkOEJZAoyalK4CW5iEgIbO5zsSpBzkEMpBB9YNM05yptSi7MmUFJWZC14P28nZq75C6pGeaVljQ5AYqXwSSCFHjg+ANOLF15LSlLV0K4jiZQo6o3cnxfXme8W5Re2jM9m+lYmEqLNuSyYYuGXBUNg5U5BB/JG1aUeUJfDUV093nWKKo1TlTve+vme+/wCOjUX+E88205BMMsc8ijuLE0pfSpYaHjB1KATu2nG9M1KElt1EuM6KTnHPJrWmaENlc4IyAcHGRnwONs0oMoTXN4FlWNsgujsDtpxGUBBOevfB9gNaJarjCkk0unqt4koJ1uInEGmUqVOkMV3DBhuCPLI3AOOtTZpmFdpqxpeHxy9qWkYaGRcR7HS2BqAbAyM565zkbDG+kLXOdLI433A4p7dVtFtgI5GwAAq91m7RFZFOj4xQTgdU3Fb1KfpKbje1zGnU9FUUkr2MQt0FVnJ0iMyBtwQDEzI+/iAUbfxG9cOdKUZ+jefiehp1ozp+k2eGZoOCWKJGJZUDTyjUzMoLAHdYwT6KqCBgYBOT1Jp66pxUI5Lv3nO0PSSc3/S3FW+4akzzSWkqCaPvywsA8TOo7rMoIKSHQBqBxlc6SRmtVadlJdJlKUqV9F3W7iVLviE9zHZySRpFamWMoNYaWRzE5RjgaQg32BJPU4AINK3u0JRWzPrIp2eIjJ7cuoZ1wztBQBy1SPIIoEDyldR1NoRVyQC74JGSCAACTg7YBI2pUtPN22c74ZLraFsRiVS2XYW7sdQdQsiMUdQdQDKfBsDIIwQcA4IyAdqrVp6ErF6FVVYaSJRJJKxWFRhfTkckIpxnAA3dtwcbDB3I2Bi0Yq8urzkZ1sToPRirs84ghgmjiM6Ss6kuioVZABkORqbShOVAbcnodjW8qMfRua4W4710GGHxc6lTQa6th0pU6IUAFAG+4J+Ii/UFeswf08OZHl8Z8+fOXqZFgoAw3MnymT5v3Vry/KP1MujuR6XAfTx6e9iykhwi6AjBGalOwFS5VF2A3Pt2q8bslDzlC0X4LE5OTcYmc+esDs0+aulfcT41vX1TVPd57zhTm5TlMacQgWZhE26GJy2PHV3B9haq3s7oqtUW+g+TcM4atpJ2h1NLaS6HU76VU4l7JQMgPG2tQcnBUV03ipynGMn7ry6cr8z1DkY+kw6kndx2brZ25+nYj6YAPAgqQCpG4IO4IPiMVm1Z2LKWkroT8ycv/CoiqtpkGTGxzjOCpDAdUYEqR5HzArSnLRZE5NrivNnwe0X8gW7LLN23xc4Co0JO4ALEPn8pWLHBG23nkC0lZpbO/wDovicV6w9K1uG7Pv8AOs3sXUVMcxCWRl+cOXYIopblTIh7SNnVJpY1bVKgfMasFYspIO2TmtZRai7PY7ZbiimpSSa2q+e8zEVusriFFVYYiDNgAIAO8sI8N9i3kvX0hXOpJr/JLW3lz7/O3mOvVs/8UdSWfNu6dvDnGsvMNm+z3Cb7jLlc/qnbUPZ1rVU6i12MpVKTVrmduOIyW00t1Ypoi7NEKtF3H0E5ZYsq2cEhScBiMb6ga3hUi2oSd352iValJRdSKsvOwZ8t2qqAjSGZoI1WFyQV7CQZiaNRsgIGknqTGckgCkcfOd7ZJ7OO2/naNYCMGr/yWq/DZ54HfiZcxSRrbu07SBobhXRUjGRjVltWFHVNLBt/zjitGVFRvJ8619mzXveRFaniHUvHo16vPeX5LxQ2hcvJ10RqXfHnoXJx7qWpYepV+BXHalenT+OSR7wu/EM147r+Jt43ZCyFsx/CGwQrErkeDAHY01Uwk4KEZ5tv8HJrV4VZuUN3iK9c6lUQSyzTszFuxWFdT5diTNKX0jf/AC9gFHkK6NfA0Ip1KjfZ0LzzmFLG1YpU6aRu+EWAhiVCWYqpy2ANTkksxHQZYscDzrhvRlJuV+Fuzo7TZt+JleZoVgu4XjYiW6lPbRZBDKkJHbaeqFSka5GAc9M0wr1KMtNfCtT6cu8vhpuFVRjk80dbmbSBhSzMyqqjGSXIUbnYDfJPgAaVhDSdjq1aipx0mVuJvd26PNJaoYI95Ck+p1UdW0FACAATgNnApmnho1F7snfitV92f4Enj9F646uf9fkuxuGAIOQQCCPEHcGlGrOzOgndXRv+CfiIv1BXq8H9PDmR5jGfPnzl6mRYKAMNzJ8pk+b91a8vyj9TLo7kelwH08envYspIcA0AKHckk1ulsLml4CmOG2m/eNvFnbHpICRg9OuKvjEvStreeeotvMcooE+B0EIH0Maq8yb3hfiYfmpVXiR0dXtVaYeAZXKxH9Zl1g+qNa3eugm9+r8/jrGeT2/SSSyt2lKy48liwjlkHwdtwCe9CWPVR1MJOcjfSendyFaoSdaNmta27+fj38+c4iMaE7p6ns/K4d3NluIXDAMpBBAII3BB6EHxFSDZy4hwmK409oDqX0HVijrnGdLruAcDI6HG4q6ewxktpWu7KG2TtLi+niTzefHuG2SfUN63pxvsF6krbTB8XaK9kKQfCEiXDmWaSVpJCpOgpHI2I4gwycAMSAO7jeKtSNNakmYOUr5s6xwmTVA6rHFHp+Jjzh9Xe1uxALIxz3fEhtRJyAjVquFnHN7d3Bbrf0dnDaNeOvUl/H8vf5vwbNEVAyMeVI3TOkmdJAjp2ShmkkXZEBeTyDBR0AODqOANskVehSqzn7ivbqFMVVpwi1Udr9Zl+DXjRAg/Fm2kZZBgOEjlYrIuAwDCGdc+kAI2675rr1cPGpLQqdfFeK7TjU68qXvw8/0+w+kQcC1AE4YHfMp7XKnf8VGUiHqz2ntNNUsDQp5Rvz6zCpjK1TOXVqKkz2iEwy3DSFSR2C7A5AJUW9sqrLgEZGlsAjPnTLlFZvIWSbOnAuFKBMGgEST9xYsBcRKCoBVNlJLyHA6AjODkDjYuup1U45Ieo03GLudbOJFkcWcbTzY0vI8jGKMD8l52yFGwykYZs4JXxrR0q2KtpakV0oUvhzFtlyzJeymdLq4CasvPHLLEkuBp7O0iD4WAY3kbVqOdOx1B6GFpRio2T50LSqSbuUJ+EpYX0sfeYzQpKkjsZJDg9nIhkYliAQjYJ/zK5vKlJpRcct2w6vJU03KLzzud5jHMDHImpW8GGRscj2HIBFcmOlB6UXrOvOmpK0taOMnDZWjaA3cxtmyGjOlnKt1j7dgZNB6dc42zimI41x1qK0t/wCbZCL5Pg3m7bhkiAAADAAwAPADoKTbvrY+lZWRv+CfiIv1BXq8H9PDmR5jGfPnzl6mRYKAMNzJ8pk+b91a8vyj9TLo7kelwH08envYspIcPH6H2VKAzXEuJLEVTWiyP6Os4RfN3Y7BF6nfJxgZJAp2jRdR32bfDnMcTiY0Y8di87D6Pa2CpDBEjFkjjRQx6lUUAMfWQKwr3lVv5RxqbtErS3PflkJ0RKMySE4CpHliB6z4nwFELzeo1klCCv5/ow1jrmMl3IMPdNrCnqkYGmFD7EwT62at681dU1lHV07e0fwFLQp6TzevwF7wTS3T/BwcLEEfu6gSMyYAxthXBPnrHlTVGm/QptZvUI46dOdfQvkgtbGRIxJBPokDHUkcckahT+USkmg5PmhphXabSbsc9TUGlpWucLrivFU9Od+yzuUWLWM9D3Yg5G35IyPOrxlFxvFK/niaOclPRnLqX6PLa1gklEkk8eWX0zI1xJ6JYYY6pCd+gHWqf5H8WXUVai7KPx9L1eJfg4e82js1eNUJ0yyHBwSCQkPpEMBgh9ONjgkDCs69KnC17y3bOGvwG4YKrUqXa0Y9vE0FnaFSWdgzkY2GlVUZIVFycDJJJJJJO56Ac6pV09S1I6eHw0aK3veV+MysQIYRquJAezHgoBAaRydlRdQ3OdyAAScVrhaWnK7+FZ+BOIrOnG0fieXiWYbQ2rwRG5BE0hM8WiNEZFjZXkJA7ZiG7MDXI+SQMY9H0OHm5akrJHAxELa27yZT4vbLHxCKW2jLRyRGOVY4mIGnSqkKq+ICDYdIcUYqk5xvHMpQmovWOODm8hRoYLOWSEq3YFwsXYk7hGWVlZosnbABUDTuMY0oupo2mtZSooXvFjGGzktIAsklvbRqPxs8gZizHU7ug0LqZiWOH6tWDwenJymzRV9FWijkJEm2jWe+J/O/3e06eLEDtUPkO2ranh6cMkZyqylmNU4AZFAu3DoBgW8Y7O2UDOFMY3mGMZ1kqcZCrW5kaaPGBgYGOgoJPnv+I6/7/wAP29KK7U+4QMP4Gufyn8i/FD/JrtX6CiIFG/lvvXnNJnojjLxWEA/GBsdQmZG+rGC32VrDC1p/DF9RhPE0ofFJHD/bsP54H6zInr6OwNMezcR9vavEw9o4ff2M+n8vyaraIgEZQdRg/wD89fQ9RtXfw0HCjGMs0jhYianVlKOTYwrcxCgDDcyfKZPm/dWvL8o/Uy6O5HpcB9PHp72LKSHClxW6aNCygNgElTkEjzBGcEb7Y38xWtKKk7MpNtK6LXL/AC8LnTNO3xIwywjTpc7ENIwY61H5mAMg51DFPaKpalre/dzePccevjJVlbJbt/P4Dvi3MESZVGEsn5iHIz/zJBkIPVu3kDS0qX3Oy7WRRpzm/dXTsRj7mzuJmeKWT/dndJJACfjCoHxSodoosjJAJLYGd9RN1iIQh7i97Zw48X53DXqN6l5PV3v8I7XbjUfIfRtWEVqOmtSEvBp5Aoly6JcSuynJVWQkL16bqq+yuz70VGEvhWzvPNVnCcpziveb1PZbYcbGTvyxbgB2dMkktGxG2r8oI2RjwDLUVZbaeT1WM6MYuyqvLbbaaCSeW5kWNgDKO6mCFwV3JPgelQ1aThJa8lw8SLupGM4NWz87jNTcOWa7MYGkgk3DIxXVgkBXK41ZYFsnO0Z86htwp3evdwLOp77ULrpzHPA7tkiT4mRo21Mjhu0OhmJj1h27TVoK9Afd0pKvh9Kbaavuy17eGZ28POcacdNN8fOsvScTBGEjmLfsJR9rKB9tYrCz22614m3p47n1M6cBgl7ZpZEKAIEUMVLt3tTMdJIC9AN89dhtlyEVCOje+swm3OV7WVrDC0uWS/uAsjI7RwkYwcxhWC7MCMB+26eLHzrs4W3ozhYm/pHcdia4P/tUv1IP/FTAuV7e3EjHXdTTsp3HbaQM+DR2+hPD8pSdqALdlwW3jYvHbxK56uI11n2vjJ+mgBwlQB2oA7wnagk+ff4k78Q4Z6kvCfqQCufyn9O+ge5O+ehJzLG5iDRltUTiTCgMTpDbhDs5UkSBDsxjAPWuNgasadZOX9cTsY2nKpSaj/ZyWeFnVpF1DQJElkbtMg/lBmLYAB652zvgEZYrKtOL0ajlbNa010XF6TpQktOCjfJ5p9NhpLGuMjA9fT7a5qZ0WkfQOXCPgsOCCOzGCOmPDGPCvV4RWoQvuPL4r50rbxlTBgFAGG5k+UyfN+6teX5R+pl0dyPS4D6ePT3sT3BYDKkeulI22jgvZyepzWtixzXhyuSezU56kqN/eRvU+ka1XKOEG7tIvW9tp3OAB08h66zcr6kS2VpeNr3THHJKjEgSKAI9hk6ZHIEnzcjzIrdYOpo6U9XPn55xSWMhpaMPe5jL33E3nl+DgND2iFRrVWLmTYYAOMYyQQ3e3/Np2lhlBaT1vh5/GoSxGPc/dgrLjtuWpba9twsDvDMkB0qGcoVyBkA404G3mfXW05wl7run54icFOD9JmvPScOM2rZRkk7yAMjLg6GI3Hip2JUjoRVpaNN2vdNGNPTqq9rWZ1Tj6FXEnxdwsmjIysLZUEtHJ+Q4yO4fzhgnwq6UY+8terLauJd1KkqdslfO3Yc7WEpZSMMh7lgobx/3lxGpz5rEc/NrOT/ycI/jX3kQjptR3vvNCl3NGAAsMoGw3eA4HTbEgJ+qPZSyq038Sa7fA9BoV4rU0+zxPZeOzAEpZ5IzsbhRnHgNKMc1opUfufUUl6xsiusf2N0ksaSxnKSIGHv6g+RB2I8xUzjoysUhPTjc94lFb9mHuY0YKcKWXLDVjZCO8M4Gw8q3oymtURavCEn79hIp4d4JdSZP4sG+lU+poySmP1tqbi8Q/KEpRw8dt+sa8uWWbgzR2q2kQg7JYwI1Z8uH1OsfdTTuAMknW2cUzSjKK95itSUW/dNbHWpmWY6gDtQBYQYFBJ835puRPxQBd1s7cqx/5lwVbTnzCRqT+0FcnlaolBQ3vuOpyXTvNz3ATjc7VwDuE+TeEQTxXcMibLdkqQSrJqRHzGw3TdmIx513cJGMoqT+Ky1rPavxlkcTFOUZWWWvVs2P8i7jvAo7eRj2raVxuY7cNuB1lEXaHr11ZrOvjK0KuhGz421+HYb4bBU61NOz5rs+j8ssDaQEMWHZLhixYnbqWYkt7Sa62HlKVKLlnbWcrE01TqyglazGdbGAUAYbmT5TJ837q15flH6mXR3I9LgPp49PexZSQ4eaB5D6Km4HtQBhuZeKCWbSAZIIso6BtnfxbT0cIdtJO51dCBn0GA5Om6HpMm8t9vxc8/j+UIqt6Na0s91/zYZiVGt4WjZ5NI7xZ+4Bn8Wg6xHwI2PnVKl4vQlm/P8AZnTWktOOzo/shf8ALrzwyah8mGTJrwY9XeXsyevQHGPAeODWjp1KU5J7M+kzjVpVqUZRvfX2BaI2kSHDMhUydwKm2MHTn8og5A86GpT0pwjqW4qnGm405yd3vuNgYpzLLORHpj1sBjS22Rt4AAe2s5uEklFa+9/gtB1E5OT1Pu47xPy1w8PbASL+P1yOCM7SksAc+SlR7qRxNW1W8dmpdB3cJSth1GSz1vpGB4HIeyD3MkqRMrIriMAFUZF3RATgN4nwFUeKun7qV91/ErSwNOnJSTerm8C4bVvVWGmh65wqxJXsLs2bsSGa2kbUwUFmhc+k6qN2jbqwG4O46nD1KoqkVCWprJ7+Bz61OVOTnFXTzW7iXubeaEhSACBbm3nUu5LLpCqYtL97ukZdTkkY2OR1pulDc7O9lziVWe+N1a75jyz4hZqe/wDDLU+IkN1oHs1F4sb/AJJxTV8RHU9Yo1h3rTHPLV+0k0yxyvPbKkZSV0CkOxfXGrKqiRQAhzgkFsEnwZpuTXvC00k9RqY6uULMdQBajWgDK8985CzXsoQJLuQDQu5SMOwQSzkehGGYfrHYeJFZyUYuT2FoRcpKK2mPsEFsoRjJNPIWkkKRvJJIzHvyFIwSFzgZxgAAV5qSrYyo5RX6PRxdHCU1GT/ZLhU1rM1xJeqp7JtKQ3CYESBR8ZJDIMB3OogsMhQuMEtXRoUnhoJJe88/BHMxNb0827+6vNyz/hgvYGeMAqJAs6K2QVR2dI1IO4KpHGMVRVlKo2ubqz62zR0XGmk+fr/SL3NEcplZlkAUqDp7PUdttjqGenlSOJlD0utdv6OtgXT9DouOu++34Nryxn4JBnOeyXOQAeniBsK9Bhfkx5jz2Nt6xO29jStxUKAMNzJ8pk+b91a8vyj9TLo7kelwH08envYspIcCgBNx2/KQyup9CN2HtVSRTFGnpTjF7WUqy0ISluQksLNVjRCM6VAJPUnxOfMnJ99e9soqy2Hz7Scm5PaezcKeNu0tiok21KwykmPyZB0b1HqPPG1LYjDQrLXnvGKNaUHwIi8CDEtvPED6TKonT3aDq9+muTLBV4O6szoLEUpRs9TuWrLjcMTh/hVvkr6L6xgnYZR1G4rGVCrTjqTd9niaxrxrTvPVbJ+BzmuYp44rWB+07eT45lVtIjUa37+Md7ToH6xpeV6elUlqaWrny/ZvQi6rjT2XNVDbhelclybPQHWqgFAFK5gxuOn8K0jIk4AeNWAXNpFqbWW1klMWv4NLE8aaQw7qvrcEAd1SMOrBQSD0HVp4im1eb5075715TRyK2FrJ+4ua1stz8tPsO3CL2eyVV0m4gAHxYPxsfqjZtpEHgrEEDxPStsPylF+7U6/EyxHJkl71Pq8DW8J5qs5sKs6K/wCjkPZyA+RjfBzXUjJSV1rOVKLi7SVh8lyg6uv1h/WpKlK75zsITpa5RpM4EcZ7WTPkI4tTZ91QBnON/wCIsjExW0fYMfy511zYzjMdlHqkPqMmhfOqznGCvJ2ReMJTdoq4i4VYT3mtIBogZw11cTYeSV0IwJXU4fBAxBEdK4wzj0StOr6SLtqjv2vm8X0I3UPRvXrlu2Ln8F0s3XD7ZLZSsZYljmSRjmSQjxcjYAb4UYUZ2ApV1FFaMFZGjUpvSm7szHMrJLfWg0q0sccruxAJWM4CAk77ucr5aWx41hiakvV3d7dQxg4L06sthYik7O6gfPpiSI+vI7RT7uzb6xrn0JWT6/x+UdLEwvbzx/DLHMscjbhk0FSGDIzeZ8GGep8KvUlHST135zbBShFWad76rO34NrysALODGMdkuMAqOngDuPZXosN8mPMeex9/Wal97GtbiYUAYbmT5TJ837q15flH6mXR3I9LgPp49PexZSQ4c7hsKamOYGf5gUm2mwMns2OB443I+yncLJRrwb3owxkXKhOK3MrWkgYBlOVYAg+YO4Ne4es8EtWouXCM6sEfQx6NgNj3HrVGXiUrDjSwxyLduA8UhQjYltgwKg+BBzk7AEajsTWelbM00b5FOwha/nY4McEe22Qe+PRjJ31Mp7z7YVsKMEseXyjj3QWjH4nlw4+f76nJ+BVZ6T+FZ8Xu8/1uIowqhVACqAABsABsAB5V5Vtt3Z6hJJWRKoJK3EZmVO5jtHeOOPUCRrldY0yAQSMsPGt8NR9LVUN5hiKvoqTnuHA5JvPG/i91ofszMa7nsugt/X+ji+06/Dq/Z6ORJj6fEZfYkECj99XP20LAYeP8b9LIePxD29iD/wDz5cY+HXnrwbYf+hQ8NR+3v8Q9crv+Xd4Hj/4fw42ubsH87tUJ+goV+yqujS+1ErFV/vZzTkGMeld3b+oyRr/241NZunTX8V2+Jb1ms/5vsOV3/h9A40m4uceReNx9EkbCq2hHWort8SfTVXnJ9ngLLf8Awwij1dncMNRz3re0f70Ww9QxWyxkoq1u8XlRUndnWLkqZRh+Iy9mPyI44oEx/qEeAw9R29VRPHyaskTHDpO7F3AuWUmYmKWQcPXIJAij7c9CIuyjVlhG4L5y+SBtuSNOK9+otfS+u77DSWIqNaEHZcEl3I2ryqqqiKEjQAIigBQB0AA2FZ1KrkRCnYznG+NMrCG3Ae5cZwfQiU/5kvq8l6sfVVU0lpzy7+CLqLk9GOfcV+FcotFqc3c5llYNI2mA6jjx1RlseS6thsMUjWxXpHritWWfjbsGqUHS+GT7NfZftLd9wBpF0tOwwcqyqFZSOjKQeu59RyQQQcVhCtGDuom0pTmrNnH/AGJc4x/tCYj1xQZ29ej+VXeJg/8A611y8SijUX8uxeB9G4BEUtolZy5CAFmCgn1kKAB7hXpcI06EGlbUcbEX9LK7vrGFMGIUAYbmT5TJ837q15flH6mXR3I9LgPp49PexZSQ4crkZU1aOYFCtSTNcP4ehmLhpBolkQRo2mLAYqMp4nx6jcV7HAJvDwk22+c8Ryi7YmcYpJX2Ie24yfaacE0JrfhkU1/cu6KSsqgEjJ7kUQwM9NyelZpK7Zq27JGj4XGFmuwBgCdNv/pbavLctfULm8T0/I3yHz+AyrkHWITSaRmpSuBQnvislu2Bhby2z7GmRCf3q6HJytiF09wlyiv/AI76O8+umvRs82c2FZMujmwrJl0cmFYsuirPcovpOq+1gP41m0yyZRl41bDrcwj2yp/WqOEtxZSQtuOcbBQc3tvt4CZCfoBqjpVPtfUXU47xH8JPFHIVsWCHDspI+EMOsan9EPym/KPdGwNWp0/R+9LPYt3HnCctLVHLfvNBPOMADAVRgADA22GAOgrOdS5aMLCHmHja20DzvvpGFXxZjsqj2n7MnwqKcHUlootN6EbiPlTitpApeecGeVu0mbRJgu3gCVxoUYUD1VTE06tSWpalqWWX7L0pRpxtteeY8l52sh0mLfqRSv8AdQ0r6nWeztXiXVaPlMryc8Ww6LcN7LeX+aij1KpvX/JFvS8H1MqT8+Rj0bW7b/5QA/eYH7KlYCTznHr/AET6Zr+L6j6ny5c9rawyaSuuNW0tjUMjODjxr0eFjoUYxveyORXd6knxGVbmIUAYbmT5TJ837q15flH6mXR3I9LgPp49PexZSQ4FAC09a2JMBLxt1uJY4TH+NbaUIu7HwJnXUvkQM716zk+clQjF289R4/lGEXiJSV/PWbHgAmfHaoisDuEYsMee4GD9NdDXbWc522HnKeHlnYn0rqbbH5rlFOrw2UbVVZF5ZjPhq964bxa5kz8zEa/QqKK8jytJvEtPZY9XyVFLDLpL1c06RxvB3ffVo5gLbmBZFKtnB8iQdjkEEbgggHIraEnCSlHNETgpxcZZM5fBH8Lu9A8hd3GPv5pz2hXtn2IT9nYe+XayD8NVvTkuH/WubhvsL1R46u/5di8CywGHX8e1izifDIxLbLhtLyuGBkkOQIZGHVvNQfdWtLE1XGd5bPyjDE4alFxtHb+GW25ctfGBD7QT/E1T1mt9zM/V6X2o9Xl61HS2h/6an+IqPWKv3PrLKjT+1dR1XhEI6QRj2Rr/AEqvpJva+stoQ3IrcShHdiA7NXDF5FQllRSoYRqoJaRiyqoAOMk+Fb0I6Tcm8t77+BlXnopRjmzRR8ftoIljCSxRIoA+Il0qo82UNgeZPvrSUXPKSbFl7ucWXGuNYBUgqwBUg5BBGQQR1BpWV07MYjZq6MbxKf4Vd+cFoSq+TTH029YQd0esmmG/R07bZd37IpR06mlsXf8Aot0sOgYm8jQFyPYN5UXJueG3Pqqbhc+vcrDFpAP+Uv8ACu9hvlR5jgYn5suca1sYBQBhuZPlMnzfurXl+UfqZdHcj0uA+nj097FlJDgUAKLycRo7noisx+aCf5UxCOlJR3kTloxctxnOETRpHEHA1KikkxEnVjJOSu5zmvdJKMUtx8+d5Sct73j/AIPeOTmOKV1B72FCeB/Slc1DZZRK/BSqS3Km5hg0XMhxKBnvt2u3xi7fGY8elU0tVjW13cZcGl1Gcg5U3MhRvBlbS2pT4jJO422ryPKbTxDadz1fJiaw6TVhjXPOgeMoOxqQOfwdfL7TU6TA9EC+VGkwK92gGMCrRYCq7GbizGP85z/+PN/amqPwz5vyhPGfw5/wzQaR5CqC54aCSBoAScYuRDKsj50MhVSAThwSQuBvqcEgetcdWGWaSc4OMc7+eoym1GalLI7fCiNKuNMpjDsnXRqJwGPTOx+g1SULZZF6ctIUR8VMMU8EJ+M7cpbL+Z2kccjn1JGWd/VqA8qa0dNRnPJLX0PV1i792UoR36vyWLCyWGNY16KOp6k9Sx9ZOT76WnNzk5MdhBQioouW6b58qoy7OxqCCBqSSBoJPq3LPyWD9mv8K7+G+THmOBifmy5xnW5iFAGG5k+UyfN+6teX5R+pl0dyPS4D6ePT3sWUkOEJjhT7KlZgJOL2TTRNGrBdWMkrqBGQSpAIOCNjg9CaaoVFTqKbV7GVek6tNwTtfadeEcFuJkLiS2QanQ/EzHOk6SQO2GNwa9HHlNyinbM8xLktRk43yLHE7G6tIgy3UOkyIjabUgjtCEUgtM2e8VG48arPlCWi2o60Xp8nR0km9TG/KloscGos0jzntJWcglnKqhIAACjCgADoAKSqV5VHpMep4eMFooztiQIzFPN8HtrRjFcXBbDNo/FxQsN2kdNLMRuoOB3iMRQwEZVXVllml53EV8bKFNUo55N+d53EKPMklnHNBbjOrtppHMwK4GIZGbsh0OokMcYKjrWGPrYZrQhFX3rVbx7jbA0cQnpTk7bnrv4DWuQdYKACgCveeFXgAnuHxd2nraYe/smP8Aabor/HPo7xLGZw533GhNZmBA1IEDQSQ4BZRmAX8zKXfUwZ8YhjBYALnZDpALN1JJ8AAOm6ejBQj/Yjp6UnKQinsDMJJu0dDMxbGCCFICoNtLqdCoSM7EtS0qiUtG17DMKbavdq5w4ZwlIAdOWY5yzbnc5P0ncnqfEmoqVpVMzWlSjDIumsjYsRLgVBAGgCBqSSBoJPq3LPyWD9mv8ACu/hvkx5jgYn5sucZ1uYhQBhuZPlMnzfurXl+UfqZdHcj0uA+nj097FlJDhCVMjFSnYCkRvWgFDlTmZlj+MiZo5GaSN41LECRiwV4xlvH0hkeYGMn0DwU1COjr1CEqM7Kpa6lr1bL7H49w15h4kJLGSU5jtmXCyuCHZvyOwiOCxBGdbFVGNXeANFLCyvefUc+riIt6EM9+4zHD+LzW8XZ3Ny0Q7CFy0cQmNv2hCqblTgxh8qyqCzDXuFyq0w8LTvexisVNPRTurijhk80c8LntGjtzFLnq5xMWlRcAZ7RSzMOrHTqzTFrZD0+TJWbUX8F97cm8tWp6vwNrCNyupWkt5GeR20FdB7WR5R8W2pMgPo9EHuDwxWNTC0qvxxv3jmDwU4U7TbT2WfBarO61O+wa2vEZwxUxm4AGSY0COPczBZPmkEbd0525tfki+uk+hmlScqT1+8uC8p9HUN7O6WVFdDlWGR4e4g7gjoQemK4s4ShJxlmjWE1OKksjtVCxWvPD3/AMqvABHxU4ms2/8AetP1opRTmHymv/H8oSxuUHx/DNMayMCBqQIGgkoLwuINqCeOrGpimSclhGToDZ3yBnNbemm46N9RVUoXvYndHwrNGqKpFWJI4oJLJqCCBoJIGpJIGgk+rcs/JYP2a/wrv4b5MeY4GJ+bLnGdbmIUAYbmT5TJ837q15flH6mXR3I9LgPp49PexZSQ4BOKAEHFL9UjlO5KRuzBQW04UnvY2X34pylRlOS5zCvXhTi7vXYynBbTUBrYRwxPbpNgYOlmiErM4PcVUcnPhpJr1fErjJShQkoJLRSWWu9ld8LX1dJo+deL/D7hli0/BbZljiUjKSGN1aRiqkZjbSEAB6Lnyqpz+T+TvT0ZTbtfUvy/x1iP4JcfCDNrV8yQ3DhiQJZopWkw43xGdbbb47v5tSM1eSG9UXqUdX+19fWSjs3gVcvgYVdQXKhjgANHnGCxwChU5IBz1oHIwnh4qKerUv7XF7VbiNrKK6YqOyiJP/NZT027pTA9mo48zUo0lXqxjpSiuv8AFvyWeBXjKB2VtJ8WXUl2iRAyMyuHZXZh3g2TpOeu9TewhPGx9HaMXbjZc+b3nXla9Qo6CSMt28zYRwwOuRpMp4sneIDY3xmvMcpwfp3K2rV3FsDUTp2ur3ffce1zh04XfQVeICLjQ79qfK8i+0Ov86bw38v9X+BTG/BH/Zfk0prMWIGpAgaCSBqSSrO4NSiyOSR5qQJiMCgkDQBA0EkDUkkDQSfVuWfksH7Nf4V38N8mPMcDE/NlzjOtzEKAMNzJ8pk+b91a8vyj9TLo7kelwH08envYspIcF/HJ9MYGrTrliRjkg6ZJEVsEbqSCQD4E5rfDx0p5bG+pGGJk4021w7WcOZQkdnMqhQqxP3MYXcEb4x5+Y9tN0Lyqxu9pzp2jB8xmrrhAjbvBW07ASYjmwDtlZAEbHXKuQeo8q9LY6tPEuSTqUtK38o2l071zZnWKJIsLgxjwAjbTvvsyAr9BosjaGMw8VaOpf6tfgYRqv54+q39KmxR8o4f711ok9sHeIiQlFYs4WF3BwCFBbGFwTqySMaRRqF6uNhKUdF315JXvuy6xxaSsF1w20jkDIlkeJIF/1GQOR6/6VN0jKviJWanaHB59SvLsOfKnLcEys0ixzMs8pEjfGK+t+0EiZygB1dU2ypxXLrubqNKWo5KUFrtfjbMcc9Wtstk4kjR5SpjtcgdoZnBEQibqG1EHboAT0FTSVtWzaZzd9e0W8KcmPDNqaN5ImbxYwyPEWPrJTPvrgYmChVaXm+s9BhpudJN+bajrd9B7ayibiDj5wsB8ru3/AO6o/nTmG+J/6vuFMb8tc67zTGsxYgakCBoJIGpJKrQmpJJhcUEkTQBA1JJA0EkDUkkDQSfVuWfksH7Nf4V38N8mPMcDE/NlzjOtzEKAMNzJ8pk+b91a8vyj9TLo7kelwH08envYonbA2pSI4IeYx8QxIBVSrOD00BlL59i6j7qZw/zFby9naYYj5bv5W3sFsc8yqUyk0ZBGiYEnB8DIM5XH5ysfWaavFu71Ph4ftCjou1k7rc/H+zoLxdOGtZEHj8Gm0j7GjJHuNaxqzXw1OvyzCVDa4dT/AKJLe2y7B7iPzD25mB9plik29hFMQxNda7p9K8UQ5TjlKa6Zfs9ElsRg30m/gIYVA+aLf+NWeKr7l56SfT1P/wBJeeguQXdmg+Uyn1rGVP0wxKc1X1jEPd2FJ1ZS+Kcn0yOqcStCQ3Y3VwynKl4riVgf9DXOye4iqSlUl8c11r8GSjFfDF9XiN15guGGLe07LP8AmXLqcevsoSxb2FlqqnShtvzfslwqSzVipJcxWJ+FXkrTTsrBSwBkYAZK28Q2iTzIwPziatGU6j3IiUYw4snweJ1izINMjvJK65B0tNI8pXI2OC+M+quPiainVco5eCsdrDU3CkovPx1ne66e+som4i5hHxcfqubb/vx03hvjfM+5iuM+V0rvRpGqgqQNSBA0EkDUkkGqSSBoJIGgCBqSSBoJIGpJIGgk+rcs/JYP2a/wrv4b5MeY4GJ+bLnGdbmIUAYbmT5TJ837q15flH6mXR3I9LgPp49PexPcjalIjhVq4CTiHC9GDC+jU6qEYB4+8d8DZhgZ2DAbdKbpVdJ2mr8dvh2CdeGhG8Hbhs89JUJnTGqEPqICmN8EnBPoyYA2BPpnpWlqbydudeHgZaVRO1r8z8fE5WXH4HAPxgB09FD4LnCg6GbGTtV5Yea3f1zlFiYvJeXzDI8ahQZJkA/ZSfyBrNUZPd1ol1bZp9RyXnKz6dqxPl2UuftWtPU6u7tRi8VA7/hIG/FQyMMelJiNPs1P+7UehUfifV5S7SVUcsl1v+2RTiV7LbvNCYYgIXdfi2dtSBu6HkOnORj0KvH0Uaig1t2vw8TOWk6blfoRw4ckMtxIheR2niVO0lDli0kcm2tlwuxVgowN8qKhyqWjKWx5K3DzfrLP0a0ow2rPWabhlz2sMchGC6KSPIkDI9xyPdXLqw0JuO5nWpT04KW9HS56e+qxzNBHx4ZjT/4m2/78VNYb4+h9zFcZ8rpXejRNVRUgakCBoJIGpJINUkkDQSQNAEDUkkDQSQNSSQNBJ9W5Z+Swfs1/hXfw3yY8xwMT82XOM63MQoAxvNduVm1eDqMe1diP4fTXnOVKbjW0tjXceg5MqKVHR2r8iUiuadErTRAbirp3ATzDtLtE6iKMsfU8hCofboE3s1Z8qbp+7Sb3u3Qs+2wjiJXqJblfp2fktcWdZuzVI5ZI4nkMnZI27gBBHrA3XDODpPUYyNxW9OLjHZd7/PMIyn72b6BDfoZY2LRyxuXt1WMW0iiONZ0ZtOqPSxGNRAyo0gYPVtVeMt+eu61uz3P9/it4ySWS1bMlfm/RbMbDpNcsPVaaj+5B/KsE5v8Agv8Al4yGnGiv5vqX/U6RzuNu1vP/ALSUf+jih05fbH/kv+waVFfyf/H/ANT3tBn4yW7wOuqB1HuPYjPuNUcZrKMetf8AY0jKj9z6rfhFrkORWjYDJT4RMFDA+iZnxkNuOu4O9Xr3U1fOy7kLxs4u2V33sS8CnxJDZoAogmmLnG5NvNpUZ/OwUJ8hj84EbV1nUe21ulf2Z0WtFQ5+x/0aXhBx20ed47iUe6Ru2QewJKo91c/Er3lLel4PtR0cHK9O252/JcuOlYRzGxJx84iVvzZ7dj7BPHn7Kaw3x24PuYti/lPnXejQNVRQgakCBoJIGpJINUkkDQSQNAEDUkkDQSQNSSRCknAGSdgB4k9BQB9d4TbGKGOM9URQfaBv9teiowcIKL2I8/VnpzcltZbrQzCgCvfWSTJpcbeB8QfMVjXoQrQ0ZmtGtOjLSiZmfleQHuMrD15U/RvXFnyTVT9xprq8Tsw5Upte8mmVJuVrg/mfW/tVVyZXW7r/AEX9p0OPUUOEcm3SyTSS6MvL3AGzhFVUXO3U4Y/OpmWBq6MYq2pb9ok8ZCU5Se3uKdnyBd5mIleENLIUVXjIAY51boxwWLNgnx6CrTwlZ292L1LNv8EQxFGzu5dhP8Br/s0JuX7XudoBJHpO4Emk9jnpkj2AVLwc7u0VbZn0bSixMbK7fHLp2F0cjXP/ABMv/UT+UdY+pYj7Y9bGPWcNvl1I9/Ae4/4iT/qL/wCOj1LEfbHtD1nD75dSODch3JGO3f29ov8A48VPqeI+2PaT61ht8uwOWuSrq3Dq+k/HOyNqGWVyHy2AADqLDoOlXq4OrNp2WW/cYRxNNXV3mVm5Eu1nkmUR5+FiVO/uUlSNJ0O22NOoeZQVd4Oq0k7fDZ86baf4KrEU0nvvdczSTL6cn3S3bygx9lJCocajnXGcK3TxRsH9RaxqYCrKko6rp79j/ZtRxtOnNvY12l6Xlecj8j639qXXJddbuv8AQ37ToceoXcT5LuZImVezySvVjjZlby9VbUuT60Zpu3WZVuUKM4OKv1DQ8tz+S/W/tR7PrcOsX9bpkTyzP5J9b+1Hs+tw6w9bpkTyxP5J9b+1T7PrcOsn1umRPK0/kn1v7UeoVuHWT65SInlW48k+t/aj1Ctw6w9cpETynceSfW/tR6hW4dZPrlIieUrj/R9b+1T6hW4dYeuUuJE8oXP+j639qPUK3DrJ9dpcSJ5Puf8AR9b+1HqNbh1h67S4ng5NuT+jHzj/AEqfUa3DrD16lxNBy/yosDCSQ65B027q+seZ9f2U7h8Gqb0pa2KV8Y6i0Y6kaSnRIKACgAoAKACgAoAKACgAoAKACgAoAKACgAoAKACgAoAKACgAoAKACgAoAKACgAoAKACgAoAKACgAoAKACgAoAKACgAoAKACgAoAKACgAoAKACgAoAKACgAoAKACgAoAKACgAoAKACgAoAKACgAoAKACgAoAKACgAoAKACgAoAKACgAoAKACgAoAKACgAoAKACgAoAKAP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4" descr="data:image/jpeg;base64,/9j/4AAQSkZJRgABAQAAAQABAAD/2wCEAAkGBxQSEhUUEhMWFhQVFBgZFhgYFxgYGRwdFhgWGBgaGBcYHyggGBslHxgXITEjJSkrLi4uFx8zODMsNygtLisBCgoKDg0OGxAQGy8kICUuNzAsLCwsLDUsLCwsLywsLCwsNCwsLCwsLywsLCwwLywsLCwsLC8sLCwsNCwsLSwsLP/AABEIAOIA3wMBEQACEQEDEQH/xAAbAAACAwEBAQAAAAAAAAAAAAAABQIEBgMBB//EAE8QAAIBAwIDBAQIDAMHAQkBAAECAwAEERIhBQYxEyJBUTJhcYEUIzSCkZKhshYzQlJTcnOiscHR4QdDYhUkVGOTs9PDRGR0g4SUpPDxF//EABsBAAIDAQEBAAAAAAAAAAAAAAAEAQIDBQYH/8QAPBEAAgECAgUICgICAgIDAAAAAAECAxEEMRIhQVFhBXGBkaGx0fATFBUiMjM0UsHhQvEjcpLSYuIkQ1P/2gAMAwEAAhEDEQA/APuNABQAUAFABQAUAFABQAUAFABQAUAFABQAUAFABQAUAFABQAUAFABQAUAFABQAUAFABQAUAFABQAUAFABQB47AAkkAAZJOwAHiTQAo/CWA/itc22QYo2ZD7JcCM/WpepiqNN2lJF1CTyRz/CBv+FlH6zwD7shpZ8qYdPa+guqE2dYuPKfSikUefcf7I2Zj9FWjylh5Zu3OmDoTWw7y8bt0jaV5o0jQgOzsECk7ANqxpJyNj507CcZq8XdcDJprM7cO4lDcJrgljlTONUbq4z5ZU9asQWqACgAoAKACgAoAKACgAoAKACgAoAKACgAoAKACgAoAKACgAoAzcPN8bsOzQujFlQq6anKozjSmfEKcZIO+SAMkLyxMIt3TstttRZQbITW7TnVc4IBBSEbxrjcFv0r53ydhgaQCCx4+Kx0qnux1LtYzTpJa2XdGepwP/wB8K5tk8zXStkc3gh8U1e2j/HHYW06r22OE8AwOzto9sEFwNj4H1Y9tXU9ij1kp/fN9BQl4HrmimnZXeIkoqjCgkEKWJ3crqfGTgaycZ3qrqOnBwg/iz85A9CTullvJcT4VE0pe2l+DXiYGtBs+RkLKmyzpgHY7jfBU707RxMqD9x6tq2dG4wdKUoqUlq3jjlfjLXCOsyCO4hfRMinK5wGV0J3KOpDDO43B3Brv0K0a0FOOTFZRcXZjqtSoUAFABQAUAFABQAv4zxiK1UNKTlm0oiqWd2xnSiDcnAJ8gASSAM1Wc4wi5SdkiUm3ZCqHmtg6rcWdxbo7qiySGFl1OQEV+ykYx6iQASMZIGRVI14SlorPmf5JcWlc0talQoAKACgAoAKAKnEr9YU1N7AB1J9VYYjEQoQ0pf2b4ehKtLRj/Rl7jmSZj3dKDyAB+knr9lcKfKleT92y88TtQ5NoxXva/PA5fhBcfpP3V/pVPaOI+7sRf2fh/t7X4geYLj9J+6v9KPaOJ+7sQez8P9va/Er/AIWS7/GfuLv7Nqv6/ivu7ET7Oofb2vxKHCOIyTXltEdIhgimkRFRVVSojhTAUDACzOMVpPEVKlGWm761+X+BPF4alRlFQWt338DVvKSdq5Dm2yqikeifT6Rz6hufpqVLeQ4XyIvcykfFQ4/1PsP6mtE2V0IL4pdRTj4a2vtLiYvuDoHTI6e3B3x5+dDkvOZd1FbRpxtxGsUmo7jSq7/R51XSUmtyMWtFb2zMR3oN3rOTl+4B5nugn1BSas76N0POnalo8Cq3GjHe3k8bqkYSGJ2OnBeEys2S23d7ZVz5hh4U5SxFalTUYZtt2tfU7W7mY4fDU5pyqZLVn1jROYpyARICD0IVCPccUPlHEr+XYvAbWAw7/j2vxPfwguP0n7q/0qPaOI+7sQez8P8Ab2vxD8ILj9J+6v8ASj2jiPu7EHs/D/b2vxD8ILj9J+6v9KPaOI+7sQez8P8Ab2vxD8ILj9J+6v8ASj2jiPu7EHs/D/b2vxD8ILj9J+6v9KPaOI+7sQez8P8Ab2vxIScyTqMmQD5q/wBKlco4l/y7EHs/D/b2vxF9jxftJHuZSZJO9FbpspCIcSN07geQMC2DlYkxnGK0xFSdSEfSy1Z+bcO8S9X/AMslSjlqK95JcXDIZ5FWNHSQQRA6S0ZDIZZH70oVgCAAg2GQaxWL9H8pa97z89YxDk9PXUd+C8+A7/CC4/Sfur/Sp9o4j7uxGvs/D/b2vxAcwXH54+qv9KPaWI+7sQez8P8Ab2sdcH5hEjBJAFY9COhPlv0NdLCcpKpJQqKz2PY/A52K5PdNadPWu0fV1TmBQAUAYzmqctPp8EUAe8ZJ+0fRXm+VKjlX0dy/Z6Hk2CjR0t/9CaucdAKAAigBFxLtJnYRydmkWxIQMWcgEjvbaACvTckkZGnft8n4GE6enU25eJjec5NRdkuGb6dnnYWOSrvTNcS3GlOxhSIkdGaZyQY13Y6tCADc6iVGSKyxWGlTXo467u65rHOxk26iU815uuf9GoPGUG7xXAXz7GQ/SqguPetIrA1NtutGem7akN7WZXRXiYFGAKspBBB6EEdaxlFxdrWM7qWesheXKxqWlkVFAyWdgoA8yWOBVVGUnZaybxRmuJc0roY2oDgKS1w4PYoAMllOxmOOgTu+bCm6WDbf+TVw2/rp6iyUpq61Lfs/Zb5WsXt7PExZ7idmll1Y1apDkK2nbKjSpxt3dtqwxVSM6nu5LUuZeJWjDXczPGOOhBILVlMoVw8+3ZxYB7iE7STkjTgZ05yc4wXcLgZVWnNWW7f+u8tXxN1aORQ4nEkD25GBAIplQsNSpNIFMcrh8hm9Pds7lifGtcFU0nNv4vxu4LLI2xtPRjBL4fP7PeXw9uFLqUglcoMpoUSbFWVR3VSQMV7uF1xkrs4FWx1L0kdNfEs+b9d3MVwNbQl6NvU8uf8AffzmnrjnYCgAoAKACgClJGXY+Q2rRPRRNz2x4akWdPizMfWWJJO/tonVlPMpGKje23WXKzLBQAUAe0AfQuHTF4kY9WQE+3G9evw83OlGT2o8nXgoVZRWxlmtjIKAMNzJ8pk+b91a8vyj9TLo7kelwH08envYspIcCgBdf8T7PopbcAKN2ZicBV9ZO2+3ngUxRoSqyUY5srOShHSYvv7WYW7KCRKzs+YyvdLuXAy+AwAOD0zv0r1NGl6KmobjKEZ6Ds7P98RZylMZr9IrjaQJIjaDgFlRzGwZfRfQ04xnI1N5iqV/huKY2LbjKa95anbJ31rm26n3DC64O4nnNqqwyQ99CI31PpZu4CmlSMLHlDnV2mcbjKKdrOTuYuzVopLjbs/Rp24LEXkYhhrkL6VdlC6gCwwpwctqbOOrmsZz0ncvChGKs1crf7HtYiZFt0LgE5CqZDjwDNvk+2pvJ6m9RsqUY64xXUcY7mSVlJs3OnDIheNI9Q9FpXLF2YbEKE0qd+8QpGdSm2tGLS37+jZ2itT0081qL9zw26uFY3MwjiwSYbfUNXqknOHcepQg881Wnh6dNXirve/wsuu5RQu1pvoXnwEnD+bweHW8cUcS9va3IIC6UBRuwjULnxeRMjfbNdR/47vdrfEWX+Vpb3ZcCzbhZEMTgMunGD4j+tebbcZaUT0k4JqzyE9tMlpKbS5cPaXAIAdvR1HAJO2k6tjjGchx3lkJ69Cs60dJLWvPndllY4eIoqlK19T8+f7GfL9jEwm+EyB44tWq5MrAuqjOpWRgIwqlQdJHeV9vEmhHTUYpc1vHzY10n6HTd777+Hm9ydndOghWWORRLkRSPp7xALKr4OVk0AncblWpCvhraVSNrX89A5QxHw055289IxpIcCgAoAAKACgAoAKACgAoA33BPxEX6gr1mD+nhzI8vjPnz5y9TIsFAGG5k+UyfN+6teX5R+pl0dyPS4D6ePT3sWUkOEJZAoyalK4CW5iEgIbO5zsSpBzkEMpBB9YNM05yptSi7MmUFJWZC14P28nZq75C6pGeaVljQ5AYqXwSSCFHjg+ANOLF15LSlLV0K4jiZQo6o3cnxfXme8W5Re2jM9m+lYmEqLNuSyYYuGXBUNg5U5BB/JG1aUeUJfDUV093nWKKo1TlTve+vme+/wCOjUX+E88205BMMsc8ijuLE0pfSpYaHjB1KATu2nG9M1KElt1EuM6KTnHPJrWmaENlc4IyAcHGRnwONs0oMoTXN4FlWNsgujsDtpxGUBBOevfB9gNaJarjCkk0unqt4koJ1uInEGmUqVOkMV3DBhuCPLI3AOOtTZpmFdpqxpeHxy9qWkYaGRcR7HS2BqAbAyM565zkbDG+kLXOdLI433A4p7dVtFtgI5GwAAq91m7RFZFOj4xQTgdU3Fb1KfpKbje1zGnU9FUUkr2MQt0FVnJ0iMyBtwQDEzI+/iAUbfxG9cOdKUZ+jefiehp1ozp+k2eGZoOCWKJGJZUDTyjUzMoLAHdYwT6KqCBgYBOT1Jp66pxUI5Lv3nO0PSSc3/S3FW+4akzzSWkqCaPvywsA8TOo7rMoIKSHQBqBxlc6SRmtVadlJdJlKUqV9F3W7iVLviE9zHZySRpFamWMoNYaWRzE5RjgaQg32BJPU4AINK3u0JRWzPrIp2eIjJ7cuoZ1wztBQBy1SPIIoEDyldR1NoRVyQC74JGSCAACTg7YBI2pUtPN22c74ZLraFsRiVS2XYW7sdQdQsiMUdQdQDKfBsDIIwQcA4IyAdqrVp6ErF6FVVYaSJRJJKxWFRhfTkckIpxnAA3dtwcbDB3I2Bi0Yq8urzkZ1sToPRirs84ghgmjiM6Ss6kuioVZABkORqbShOVAbcnodjW8qMfRua4W4710GGHxc6lTQa6th0pU6IUAFAG+4J+Ii/UFeswf08OZHl8Z8+fOXqZFgoAw3MnymT5v3Vry/KP1MujuR6XAfTx6e9iykhwi6AjBGalOwFS5VF2A3Pt2q8bslDzlC0X4LE5OTcYmc+esDs0+aulfcT41vX1TVPd57zhTm5TlMacQgWZhE26GJy2PHV3B9haq3s7oqtUW+g+TcM4atpJ2h1NLaS6HU76VU4l7JQMgPG2tQcnBUV03ipynGMn7ry6cr8z1DkY+kw6kndx2brZ25+nYj6YAPAgqQCpG4IO4IPiMVm1Z2LKWkroT8ycv/CoiqtpkGTGxzjOCpDAdUYEqR5HzArSnLRZE5NrivNnwe0X8gW7LLN23xc4Co0JO4ALEPn8pWLHBG23nkC0lZpbO/wDovicV6w9K1uG7Pv8AOs3sXUVMcxCWRl+cOXYIopblTIh7SNnVJpY1bVKgfMasFYspIO2TmtZRai7PY7ZbiimpSSa2q+e8zEVusriFFVYYiDNgAIAO8sI8N9i3kvX0hXOpJr/JLW3lz7/O3mOvVs/8UdSWfNu6dvDnGsvMNm+z3Cb7jLlc/qnbUPZ1rVU6i12MpVKTVrmduOIyW00t1Ypoi7NEKtF3H0E5ZYsq2cEhScBiMb6ga3hUi2oSd352iValJRdSKsvOwZ8t2qqAjSGZoI1WFyQV7CQZiaNRsgIGknqTGckgCkcfOd7ZJ7OO2/naNYCMGr/yWq/DZ54HfiZcxSRrbu07SBobhXRUjGRjVltWFHVNLBt/zjitGVFRvJ8619mzXveRFaniHUvHo16vPeX5LxQ2hcvJ10RqXfHnoXJx7qWpYepV+BXHalenT+OSR7wu/EM147r+Jt43ZCyFsx/CGwQrErkeDAHY01Uwk4KEZ5tv8HJrV4VZuUN3iK9c6lUQSyzTszFuxWFdT5diTNKX0jf/AC9gFHkK6NfA0Ip1KjfZ0LzzmFLG1YpU6aRu+EWAhiVCWYqpy2ANTkksxHQZYscDzrhvRlJuV+Fuzo7TZt+JleZoVgu4XjYiW6lPbRZBDKkJHbaeqFSka5GAc9M0wr1KMtNfCtT6cu8vhpuFVRjk80dbmbSBhSzMyqqjGSXIUbnYDfJPgAaVhDSdjq1aipx0mVuJvd26PNJaoYI95Ck+p1UdW0FACAATgNnApmnho1F7snfitV92f4Enj9F646uf9fkuxuGAIOQQCCPEHcGlGrOzOgndXRv+CfiIv1BXq8H9PDmR5jGfPnzl6mRYKAMNzJ8pk+b91a8vyj9TLo7kelwH08envYspIcA0AKHckk1ulsLml4CmOG2m/eNvFnbHpICRg9OuKvjEvStreeeotvMcooE+B0EIH0Maq8yb3hfiYfmpVXiR0dXtVaYeAZXKxH9Zl1g+qNa3eugm9+r8/jrGeT2/SSSyt2lKy48liwjlkHwdtwCe9CWPVR1MJOcjfSendyFaoSdaNmta27+fj38+c4iMaE7p6ns/K4d3NluIXDAMpBBAII3BB6EHxFSDZy4hwmK409oDqX0HVijrnGdLruAcDI6HG4q6ewxktpWu7KG2TtLi+niTzefHuG2SfUN63pxvsF6krbTB8XaK9kKQfCEiXDmWaSVpJCpOgpHI2I4gwycAMSAO7jeKtSNNakmYOUr5s6xwmTVA6rHFHp+Jjzh9Xe1uxALIxz3fEhtRJyAjVquFnHN7d3Bbrf0dnDaNeOvUl/H8vf5vwbNEVAyMeVI3TOkmdJAjp2ShmkkXZEBeTyDBR0AODqOANskVehSqzn7ivbqFMVVpwi1Udr9Zl+DXjRAg/Fm2kZZBgOEjlYrIuAwDCGdc+kAI2675rr1cPGpLQqdfFeK7TjU68qXvw8/0+w+kQcC1AE4YHfMp7XKnf8VGUiHqz2ntNNUsDQp5Rvz6zCpjK1TOXVqKkz2iEwy3DSFSR2C7A5AJUW9sqrLgEZGlsAjPnTLlFZvIWSbOnAuFKBMGgEST9xYsBcRKCoBVNlJLyHA6AjODkDjYuup1U45Ieo03GLudbOJFkcWcbTzY0vI8jGKMD8l52yFGwykYZs4JXxrR0q2KtpakV0oUvhzFtlyzJeymdLq4CasvPHLLEkuBp7O0iD4WAY3kbVqOdOx1B6GFpRio2T50LSqSbuUJ+EpYX0sfeYzQpKkjsZJDg9nIhkYliAQjYJ/zK5vKlJpRcct2w6vJU03KLzzud5jHMDHImpW8GGRscj2HIBFcmOlB6UXrOvOmpK0taOMnDZWjaA3cxtmyGjOlnKt1j7dgZNB6dc42zimI41x1qK0t/wCbZCL5Pg3m7bhkiAAADAAwAPADoKTbvrY+lZWRv+CfiIv1BXq8H9PDmR5jGfPnzl6mRYKAMNzJ8pk+b91a8vyj9TLo7kelwH08envYspIcPH6H2VKAzXEuJLEVTWiyP6Os4RfN3Y7BF6nfJxgZJAp2jRdR32bfDnMcTiY0Y8di87D6Pa2CpDBEjFkjjRQx6lUUAMfWQKwr3lVv5RxqbtErS3PflkJ0RKMySE4CpHliB6z4nwFELzeo1klCCv5/ow1jrmMl3IMPdNrCnqkYGmFD7EwT62at681dU1lHV07e0fwFLQp6TzevwF7wTS3T/BwcLEEfu6gSMyYAxthXBPnrHlTVGm/QptZvUI46dOdfQvkgtbGRIxJBPokDHUkcckahT+USkmg5PmhphXabSbsc9TUGlpWucLrivFU9Od+yzuUWLWM9D3Yg5G35IyPOrxlFxvFK/niaOclPRnLqX6PLa1gklEkk8eWX0zI1xJ6JYYY6pCd+gHWqf5H8WXUVai7KPx9L1eJfg4e82js1eNUJ0yyHBwSCQkPpEMBgh9ONjgkDCs69KnC17y3bOGvwG4YKrUqXa0Y9vE0FnaFSWdgzkY2GlVUZIVFycDJJJJJJO56Ac6pV09S1I6eHw0aK3veV+MysQIYRquJAezHgoBAaRydlRdQ3OdyAAScVrhaWnK7+FZ+BOIrOnG0fieXiWYbQ2rwRG5BE0hM8WiNEZFjZXkJA7ZiG7MDXI+SQMY9H0OHm5akrJHAxELa27yZT4vbLHxCKW2jLRyRGOVY4mIGnSqkKq+ICDYdIcUYqk5xvHMpQmovWOODm8hRoYLOWSEq3YFwsXYk7hGWVlZosnbABUDTuMY0oupo2mtZSooXvFjGGzktIAsklvbRqPxs8gZizHU7ug0LqZiWOH6tWDwenJymzRV9FWijkJEm2jWe+J/O/3e06eLEDtUPkO2ranh6cMkZyqylmNU4AZFAu3DoBgW8Y7O2UDOFMY3mGMZ1kqcZCrW5kaaPGBgYGOgoJPnv+I6/7/wAP29KK7U+4QMP4Gufyn8i/FD/JrtX6CiIFG/lvvXnNJnojjLxWEA/GBsdQmZG+rGC32VrDC1p/DF9RhPE0ofFJHD/bsP54H6zInr6OwNMezcR9vavEw9o4ff2M+n8vyaraIgEZQdRg/wD89fQ9RtXfw0HCjGMs0jhYianVlKOTYwrcxCgDDcyfKZPm/dWvL8o/Uy6O5HpcB9PHp72LKSHClxW6aNCygNgElTkEjzBGcEb7Y38xWtKKk7MpNtK6LXL/AC8LnTNO3xIwywjTpc7ENIwY61H5mAMg51DFPaKpalre/dzePccevjJVlbJbt/P4Dvi3MESZVGEsn5iHIz/zJBkIPVu3kDS0qX3Oy7WRRpzm/dXTsRj7mzuJmeKWT/dndJJACfjCoHxSodoosjJAJLYGd9RN1iIQh7i97Zw48X53DXqN6l5PV3v8I7XbjUfIfRtWEVqOmtSEvBp5Aoly6JcSuynJVWQkL16bqq+yuz70VGEvhWzvPNVnCcpziveb1PZbYcbGTvyxbgB2dMkktGxG2r8oI2RjwDLUVZbaeT1WM6MYuyqvLbbaaCSeW5kWNgDKO6mCFwV3JPgelQ1aThJa8lw8SLupGM4NWz87jNTcOWa7MYGkgk3DIxXVgkBXK41ZYFsnO0Z86htwp3evdwLOp77ULrpzHPA7tkiT4mRo21Mjhu0OhmJj1h27TVoK9Afd0pKvh9Kbaavuy17eGZ28POcacdNN8fOsvScTBGEjmLfsJR9rKB9tYrCz22614m3p47n1M6cBgl7ZpZEKAIEUMVLt3tTMdJIC9AN89dhtlyEVCOje+swm3OV7WVrDC0uWS/uAsjI7RwkYwcxhWC7MCMB+26eLHzrs4W3ozhYm/pHcdia4P/tUv1IP/FTAuV7e3EjHXdTTsp3HbaQM+DR2+hPD8pSdqALdlwW3jYvHbxK56uI11n2vjJ+mgBwlQB2oA7wnagk+ff4k78Q4Z6kvCfqQCufyn9O+ge5O+ehJzLG5iDRltUTiTCgMTpDbhDs5UkSBDsxjAPWuNgasadZOX9cTsY2nKpSaj/ZyWeFnVpF1DQJElkbtMg/lBmLYAB652zvgEZYrKtOL0ajlbNa010XF6TpQktOCjfJ5p9NhpLGuMjA9fT7a5qZ0WkfQOXCPgsOCCOzGCOmPDGPCvV4RWoQvuPL4r50rbxlTBgFAGG5k+UyfN+6teX5R+pl0dyPS4D6ePT3sT3BYDKkeulI22jgvZyepzWtixzXhyuSezU56kqN/eRvU+ka1XKOEG7tIvW9tp3OAB08h66zcr6kS2VpeNr3THHJKjEgSKAI9hk6ZHIEnzcjzIrdYOpo6U9XPn55xSWMhpaMPe5jL33E3nl+DgND2iFRrVWLmTYYAOMYyQQ3e3/Np2lhlBaT1vh5/GoSxGPc/dgrLjtuWpba9twsDvDMkB0qGcoVyBkA404G3mfXW05wl7run54icFOD9JmvPScOM2rZRkk7yAMjLg6GI3Hip2JUjoRVpaNN2vdNGNPTqq9rWZ1Tj6FXEnxdwsmjIysLZUEtHJ+Q4yO4fzhgnwq6UY+8terLauJd1KkqdslfO3Yc7WEpZSMMh7lgobx/3lxGpz5rEc/NrOT/ycI/jX3kQjptR3vvNCl3NGAAsMoGw3eA4HTbEgJ+qPZSyq038Sa7fA9BoV4rU0+zxPZeOzAEpZ5IzsbhRnHgNKMc1opUfufUUl6xsiusf2N0ksaSxnKSIGHv6g+RB2I8xUzjoysUhPTjc94lFb9mHuY0YKcKWXLDVjZCO8M4Gw8q3oymtURavCEn79hIp4d4JdSZP4sG+lU+poySmP1tqbi8Q/KEpRw8dt+sa8uWWbgzR2q2kQg7JYwI1Z8uH1OsfdTTuAMknW2cUzSjKK95itSUW/dNbHWpmWY6gDtQBYQYFBJ835puRPxQBd1s7cqx/5lwVbTnzCRqT+0FcnlaolBQ3vuOpyXTvNz3ATjc7VwDuE+TeEQTxXcMibLdkqQSrJqRHzGw3TdmIx513cJGMoqT+Ky1rPavxlkcTFOUZWWWvVs2P8i7jvAo7eRj2raVxuY7cNuB1lEXaHr11ZrOvjK0KuhGz421+HYb4bBU61NOz5rs+j8ssDaQEMWHZLhixYnbqWYkt7Sa62HlKVKLlnbWcrE01TqyglazGdbGAUAYbmT5TJ837q15flH6mXR3I9LgPp49PexZSQ4eaB5D6Km4HtQBhuZeKCWbSAZIIso6BtnfxbT0cIdtJO51dCBn0GA5Om6HpMm8t9vxc8/j+UIqt6Na0s91/zYZiVGt4WjZ5NI7xZ+4Bn8Wg6xHwI2PnVKl4vQlm/P8AZnTWktOOzo/shf8ALrzwyah8mGTJrwY9XeXsyevQHGPAeODWjp1KU5J7M+kzjVpVqUZRvfX2BaI2kSHDMhUydwKm2MHTn8og5A86GpT0pwjqW4qnGm405yd3vuNgYpzLLORHpj1sBjS22Rt4AAe2s5uEklFa+9/gtB1E5OT1Pu47xPy1w8PbASL+P1yOCM7SksAc+SlR7qRxNW1W8dmpdB3cJSth1GSz1vpGB4HIeyD3MkqRMrIriMAFUZF3RATgN4nwFUeKun7qV91/ErSwNOnJSTerm8C4bVvVWGmh65wqxJXsLs2bsSGa2kbUwUFmhc+k6qN2jbqwG4O46nD1KoqkVCWprJ7+Bz61OVOTnFXTzW7iXubeaEhSACBbm3nUu5LLpCqYtL97ukZdTkkY2OR1pulDc7O9lziVWe+N1a75jyz4hZqe/wDDLU+IkN1oHs1F4sb/AJJxTV8RHU9Yo1h3rTHPLV+0k0yxyvPbKkZSV0CkOxfXGrKqiRQAhzgkFsEnwZpuTXvC00k9RqY6uULMdQBajWgDK8985CzXsoQJLuQDQu5SMOwQSzkehGGYfrHYeJFZyUYuT2FoRcpKK2mPsEFsoRjJNPIWkkKRvJJIzHvyFIwSFzgZxgAAV5qSrYyo5RX6PRxdHCU1GT/ZLhU1rM1xJeqp7JtKQ3CYESBR8ZJDIMB3OogsMhQuMEtXRoUnhoJJe88/BHMxNb0827+6vNyz/hgvYGeMAqJAs6K2QVR2dI1IO4KpHGMVRVlKo2ubqz62zR0XGmk+fr/SL3NEcplZlkAUqDp7PUdttjqGenlSOJlD0utdv6OtgXT9DouOu++34Nryxn4JBnOeyXOQAeniBsK9Bhfkx5jz2Nt6xO29jStxUKAMNzJ8pk+b91a8vyj9TLo7kelwH08envYspIcCgBNx2/KQyup9CN2HtVSRTFGnpTjF7WUqy0ISluQksLNVjRCM6VAJPUnxOfMnJ99e9soqy2Hz7Scm5PaezcKeNu0tiok21KwykmPyZB0b1HqPPG1LYjDQrLXnvGKNaUHwIi8CDEtvPED6TKonT3aDq9+muTLBV4O6szoLEUpRs9TuWrLjcMTh/hVvkr6L6xgnYZR1G4rGVCrTjqTd9niaxrxrTvPVbJ+BzmuYp44rWB+07eT45lVtIjUa37+Md7ToH6xpeV6elUlqaWrny/ZvQi6rjT2XNVDbhelclybPQHWqgFAFK5gxuOn8K0jIk4AeNWAXNpFqbWW1klMWv4NLE8aaQw7qvrcEAd1SMOrBQSD0HVp4im1eb5075715TRyK2FrJ+4ua1stz8tPsO3CL2eyVV0m4gAHxYPxsfqjZtpEHgrEEDxPStsPylF+7U6/EyxHJkl71Pq8DW8J5qs5sKs6K/wCjkPZyA+RjfBzXUjJSV1rOVKLi7SVh8lyg6uv1h/WpKlK75zsITpa5RpM4EcZ7WTPkI4tTZ91QBnON/wCIsjExW0fYMfy511zYzjMdlHqkPqMmhfOqznGCvJ2ReMJTdoq4i4VYT3mtIBogZw11cTYeSV0IwJXU4fBAxBEdK4wzj0StOr6SLtqjv2vm8X0I3UPRvXrlu2Ln8F0s3XD7ZLZSsZYljmSRjmSQjxcjYAb4UYUZ2ApV1FFaMFZGjUpvSm7szHMrJLfWg0q0sccruxAJWM4CAk77ucr5aWx41hiakvV3d7dQxg4L06sthYik7O6gfPpiSI+vI7RT7uzb6xrn0JWT6/x+UdLEwvbzx/DLHMscjbhk0FSGDIzeZ8GGep8KvUlHST135zbBShFWad76rO34NrysALODGMdkuMAqOngDuPZXosN8mPMeex9/Wal97GtbiYUAYbmT5TJ837q15flH6mXR3I9LgPp49PexZSQ4c7hsKamOYGf5gUm2mwMns2OB443I+yncLJRrwb3owxkXKhOK3MrWkgYBlOVYAg+YO4Ne4es8EtWouXCM6sEfQx6NgNj3HrVGXiUrDjSwxyLduA8UhQjYltgwKg+BBzk7AEajsTWelbM00b5FOwha/nY4McEe22Qe+PRjJ31Mp7z7YVsKMEseXyjj3QWjH4nlw4+f76nJ+BVZ6T+FZ8Xu8/1uIowqhVACqAABsABsAB5V5Vtt3Z6hJJWRKoJK3EZmVO5jtHeOOPUCRrldY0yAQSMsPGt8NR9LVUN5hiKvoqTnuHA5JvPG/i91ofszMa7nsugt/X+ji+06/Dq/Z6ORJj6fEZfYkECj99XP20LAYeP8b9LIePxD29iD/wDz5cY+HXnrwbYf+hQ8NR+3v8Q9crv+Xd4Hj/4fw42ubsH87tUJ+goV+yqujS+1ErFV/vZzTkGMeld3b+oyRr/241NZunTX8V2+Jb1ms/5vsOV3/h9A40m4uceReNx9EkbCq2hHWort8SfTVXnJ9ngLLf8Awwij1dncMNRz3re0f70Ww9QxWyxkoq1u8XlRUndnWLkqZRh+Iy9mPyI44oEx/qEeAw9R29VRPHyaskTHDpO7F3AuWUmYmKWQcPXIJAij7c9CIuyjVlhG4L5y+SBtuSNOK9+otfS+u77DSWIqNaEHZcEl3I2ryqqqiKEjQAIigBQB0AA2FZ1KrkRCnYznG+NMrCG3Ae5cZwfQiU/5kvq8l6sfVVU0lpzy7+CLqLk9GOfcV+FcotFqc3c5llYNI2mA6jjx1RlseS6thsMUjWxXpHritWWfjbsGqUHS+GT7NfZftLd9wBpF0tOwwcqyqFZSOjKQeu59RyQQQcVhCtGDuom0pTmrNnH/AGJc4x/tCYj1xQZ29ej+VXeJg/8A611y8SijUX8uxeB9G4BEUtolZy5CAFmCgn1kKAB7hXpcI06EGlbUcbEX9LK7vrGFMGIUAYbmT5TJ837q15flH6mXR3I9LgPp49PexZSQ4crkZU1aOYFCtSTNcP4ehmLhpBolkQRo2mLAYqMp4nx6jcV7HAJvDwk22+c8Ryi7YmcYpJX2Ie24yfaacE0JrfhkU1/cu6KSsqgEjJ7kUQwM9NyelZpK7Zq27JGj4XGFmuwBgCdNv/pbavLctfULm8T0/I3yHz+AyrkHWITSaRmpSuBQnvislu2Bhby2z7GmRCf3q6HJytiF09wlyiv/AI76O8+umvRs82c2FZMujmwrJl0cmFYsuirPcovpOq+1gP41m0yyZRl41bDrcwj2yp/WqOEtxZSQtuOcbBQc3tvt4CZCfoBqjpVPtfUXU47xH8JPFHIVsWCHDspI+EMOsan9EPym/KPdGwNWp0/R+9LPYt3HnCctLVHLfvNBPOMADAVRgADA22GAOgrOdS5aMLCHmHja20DzvvpGFXxZjsqj2n7MnwqKcHUlootN6EbiPlTitpApeecGeVu0mbRJgu3gCVxoUYUD1VTE06tSWpalqWWX7L0pRpxtteeY8l52sh0mLfqRSv8AdQ0r6nWeztXiXVaPlMryc8Ww6LcN7LeX+aij1KpvX/JFvS8H1MqT8+Rj0bW7b/5QA/eYH7KlYCTznHr/AET6Zr+L6j6ny5c9rawyaSuuNW0tjUMjODjxr0eFjoUYxveyORXd6knxGVbmIUAYbmT5TJ837q15flH6mXR3I9LgPp49PexZSQ4FAC09a2JMBLxt1uJY4TH+NbaUIu7HwJnXUvkQM716zk+clQjF289R4/lGEXiJSV/PWbHgAmfHaoisDuEYsMee4GD9NdDXbWc522HnKeHlnYn0rqbbH5rlFOrw2UbVVZF5ZjPhq964bxa5kz8zEa/QqKK8jytJvEtPZY9XyVFLDLpL1c06RxvB3ffVo5gLbmBZFKtnB8iQdjkEEbgggHIraEnCSlHNETgpxcZZM5fBH8Lu9A8hd3GPv5pz2hXtn2IT9nYe+XayD8NVvTkuH/WubhvsL1R46u/5di8CywGHX8e1izifDIxLbLhtLyuGBkkOQIZGHVvNQfdWtLE1XGd5bPyjDE4alFxtHb+GW25ctfGBD7QT/E1T1mt9zM/V6X2o9Xl61HS2h/6an+IqPWKv3PrLKjT+1dR1XhEI6QRj2Rr/AEqvpJva+stoQ3IrcShHdiA7NXDF5FQllRSoYRqoJaRiyqoAOMk+Fb0I6Tcm8t77+BlXnopRjmzRR8ftoIljCSxRIoA+Il0qo82UNgeZPvrSUXPKSbFl7ucWXGuNYBUgqwBUg5BBGQQR1BpWV07MYjZq6MbxKf4Vd+cFoSq+TTH029YQd0esmmG/R07bZd37IpR06mlsXf8Aot0sOgYm8jQFyPYN5UXJueG3Pqqbhc+vcrDFpAP+Uv8ACu9hvlR5jgYn5suca1sYBQBhuZPlMnzfurXl+UfqZdHcj0uA+nj097FlJDgUAKLycRo7noisx+aCf5UxCOlJR3kTloxctxnOETRpHEHA1KikkxEnVjJOSu5zmvdJKMUtx8+d5Sct73j/AIPeOTmOKV1B72FCeB/Slc1DZZRK/BSqS3Km5hg0XMhxKBnvt2u3xi7fGY8elU0tVjW13cZcGl1Gcg5U3MhRvBlbS2pT4jJO422ryPKbTxDadz1fJiaw6TVhjXPOgeMoOxqQOfwdfL7TU6TA9EC+VGkwK92gGMCrRYCq7GbizGP85z/+PN/amqPwz5vyhPGfw5/wzQaR5CqC54aCSBoAScYuRDKsj50MhVSAThwSQuBvqcEgetcdWGWaSc4OMc7+eoym1GalLI7fCiNKuNMpjDsnXRqJwGPTOx+g1SULZZF6ctIUR8VMMU8EJ+M7cpbL+Z2kccjn1JGWd/VqA8qa0dNRnPJLX0PV1i792UoR36vyWLCyWGNY16KOp6k9Sx9ZOT76WnNzk5MdhBQioouW6b58qoy7OxqCCBqSSBoJPq3LPyWD9mv8K7+G+THmOBifmy5xnW5iFAGG5k+UyfN+6teX5R+pl0dyPS4D6ePT3sWUkOEJjhT7KlZgJOL2TTRNGrBdWMkrqBGQSpAIOCNjg9CaaoVFTqKbV7GVek6tNwTtfadeEcFuJkLiS2QanQ/EzHOk6SQO2GNwa9HHlNyinbM8xLktRk43yLHE7G6tIgy3UOkyIjabUgjtCEUgtM2e8VG48arPlCWi2o60Xp8nR0km9TG/KloscGos0jzntJWcglnKqhIAACjCgADoAKSqV5VHpMep4eMFooztiQIzFPN8HtrRjFcXBbDNo/FxQsN2kdNLMRuoOB3iMRQwEZVXVllml53EV8bKFNUo55N+d53EKPMklnHNBbjOrtppHMwK4GIZGbsh0OokMcYKjrWGPrYZrQhFX3rVbx7jbA0cQnpTk7bnrv4DWuQdYKACgCveeFXgAnuHxd2nraYe/smP8Aabor/HPo7xLGZw533GhNZmBA1IEDQSQ4BZRmAX8zKXfUwZ8YhjBYALnZDpALN1JJ8AAOm6ejBQj/Yjp6UnKQinsDMJJu0dDMxbGCCFICoNtLqdCoSM7EtS0qiUtG17DMKbavdq5w4ZwlIAdOWY5yzbnc5P0ncnqfEmoqVpVMzWlSjDIumsjYsRLgVBAGgCBqSSBoJPq3LPyWD9mv8ACu/hvkx5jgYn5sucZ1uYhQBhuZPlMnzfurXl+UfqZdHcj0uA+nj097FlJDhCVMjFSnYCkRvWgFDlTmZlj+MiZo5GaSN41LECRiwV4xlvH0hkeYGMn0DwU1COjr1CEqM7Kpa6lr1bL7H49w15h4kJLGSU5jtmXCyuCHZvyOwiOCxBGdbFVGNXeANFLCyvefUc+riIt6EM9+4zHD+LzW8XZ3Ny0Q7CFy0cQmNv2hCqblTgxh8qyqCzDXuFyq0w8LTvexisVNPRTurijhk80c8LntGjtzFLnq5xMWlRcAZ7RSzMOrHTqzTFrZD0+TJWbUX8F97cm8tWp6vwNrCNyupWkt5GeR20FdB7WR5R8W2pMgPo9EHuDwxWNTC0qvxxv3jmDwU4U7TbT2WfBarO61O+wa2vEZwxUxm4AGSY0COPczBZPmkEbd0525tfki+uk+hmlScqT1+8uC8p9HUN7O6WVFdDlWGR4e4g7gjoQemK4s4ShJxlmjWE1OKksjtVCxWvPD3/AMqvABHxU4ms2/8AetP1opRTmHymv/H8oSxuUHx/DNMayMCBqQIGgkoLwuINqCeOrGpimSclhGToDZ3yBnNbemm46N9RVUoXvYndHwrNGqKpFWJI4oJLJqCCBoJIGpJIGgk+rcs/JYP2a/wrv4b5MeY4GJ+bLnGdbmIUAYbmT5TJ837q15flH6mXR3I9LgPp49PexZSQ4BOKAEHFL9UjlO5KRuzBQW04UnvY2X34pylRlOS5zCvXhTi7vXYynBbTUBrYRwxPbpNgYOlmiErM4PcVUcnPhpJr1fErjJShQkoJLRSWWu9ld8LX1dJo+deL/D7hli0/BbZljiUjKSGN1aRiqkZjbSEAB6Lnyqpz+T+TvT0ZTbtfUvy/x1iP4JcfCDNrV8yQ3DhiQJZopWkw43xGdbbb47v5tSM1eSG9UXqUdX+19fWSjs3gVcvgYVdQXKhjgANHnGCxwChU5IBz1oHIwnh4qKerUv7XF7VbiNrKK6YqOyiJP/NZT027pTA9mo48zUo0lXqxjpSiuv8AFvyWeBXjKB2VtJ8WXUl2iRAyMyuHZXZh3g2TpOeu9TewhPGx9HaMXbjZc+b3nXla9Qo6CSMt28zYRwwOuRpMp4sneIDY3xmvMcpwfp3K2rV3FsDUTp2ur3ffce1zh04XfQVeICLjQ79qfK8i+0Ov86bw38v9X+BTG/BH/Zfk0prMWIGpAgaCSBqSSrO4NSiyOSR5qQJiMCgkDQBA0EkDUkkDQSfVuWfksH7Nf4V38N8mPMcDE/NlzjOtzEKAMNzJ8pk+b91a8vyj9TLo7kelwH08envYspIcF/HJ9MYGrTrliRjkg6ZJEVsEbqSCQD4E5rfDx0p5bG+pGGJk4021w7WcOZQkdnMqhQqxP3MYXcEb4x5+Y9tN0Lyqxu9pzp2jB8xmrrhAjbvBW07ASYjmwDtlZAEbHXKuQeo8q9LY6tPEuSTqUtK38o2l071zZnWKJIsLgxjwAjbTvvsyAr9BosjaGMw8VaOpf6tfgYRqv54+q39KmxR8o4f711ok9sHeIiQlFYs4WF3BwCFBbGFwTqySMaRRqF6uNhKUdF315JXvuy6xxaSsF1w20jkDIlkeJIF/1GQOR6/6VN0jKviJWanaHB59SvLsOfKnLcEys0ixzMs8pEjfGK+t+0EiZygB1dU2ypxXLrubqNKWo5KUFrtfjbMcc9Wtstk4kjR5SpjtcgdoZnBEQibqG1EHboAT0FTSVtWzaZzd9e0W8KcmPDNqaN5ImbxYwyPEWPrJTPvrgYmChVaXm+s9BhpudJN+bajrd9B7ayibiDj5wsB8ru3/AO6o/nTmG+J/6vuFMb8tc67zTGsxYgakCBoJIGpJKrQmpJJhcUEkTQBA1JJA0EkDUkkDQSfVuWfksH7Nf4V38N8mPMcDE/NlzjOtzEKAMNzJ8pk+b91a8vyj9TLo7kelwH08envYonbA2pSI4IeYx8QxIBVSrOD00BlL59i6j7qZw/zFby9naYYj5bv5W3sFsc8yqUyk0ZBGiYEnB8DIM5XH5ysfWaavFu71Ph4ftCjou1k7rc/H+zoLxdOGtZEHj8Gm0j7GjJHuNaxqzXw1OvyzCVDa4dT/AKJLe2y7B7iPzD25mB9plik29hFMQxNda7p9K8UQ5TjlKa6Zfs9ElsRg30m/gIYVA+aLf+NWeKr7l56SfT1P/wBJeeguQXdmg+Uyn1rGVP0wxKc1X1jEPd2FJ1ZS+Kcn0yOqcStCQ3Y3VwynKl4riVgf9DXOye4iqSlUl8c11r8GSjFfDF9XiN15guGGLe07LP8AmXLqcevsoSxb2FlqqnShtvzfslwqSzVipJcxWJ+FXkrTTsrBSwBkYAZK28Q2iTzIwPziatGU6j3IiUYw4snweJ1izINMjvJK65B0tNI8pXI2OC+M+quPiainVco5eCsdrDU3CkovPx1ne66e+som4i5hHxcfqubb/vx03hvjfM+5iuM+V0rvRpGqgqQNSBA0EkDUkkGqSSBoJIGgCBqSSBoJIGpJIGgk+rcs/JYP2a/wrv4b5MeY4GJ+bLnGdbmIUAYbmT5TJ837q15flH6mXR3I9LgPp49PexPcjalIjhVq4CTiHC9GDC+jU6qEYB4+8d8DZhgZ2DAbdKbpVdJ2mr8dvh2CdeGhG8Hbhs89JUJnTGqEPqICmN8EnBPoyYA2BPpnpWlqbydudeHgZaVRO1r8z8fE5WXH4HAPxgB09FD4LnCg6GbGTtV5Yea3f1zlFiYvJeXzDI8ahQZJkA/ZSfyBrNUZPd1ol1bZp9RyXnKz6dqxPl2UuftWtPU6u7tRi8VA7/hIG/FQyMMelJiNPs1P+7UehUfifV5S7SVUcsl1v+2RTiV7LbvNCYYgIXdfi2dtSBu6HkOnORj0KvH0Uaig1t2vw8TOWk6blfoRw4ckMtxIheR2niVO0lDli0kcm2tlwuxVgowN8qKhyqWjKWx5K3DzfrLP0a0ow2rPWabhlz2sMchGC6KSPIkDI9xyPdXLqw0JuO5nWpT04KW9HS56e+qxzNBHx4ZjT/4m2/78VNYb4+h9zFcZ8rpXejRNVRUgakCBoJIGpJINUkkDQSQNAEDUkkDQSQNSSQNBJ9W5Z+Swfs1/hXfw3yY8xwMT82XOM63MQoAxvNduVm1eDqMe1diP4fTXnOVKbjW0tjXceg5MqKVHR2r8iUiuadErTRAbirp3ATzDtLtE6iKMsfU8hCofboE3s1Z8qbp+7Sb3u3Qs+2wjiJXqJblfp2fktcWdZuzVI5ZI4nkMnZI27gBBHrA3XDODpPUYyNxW9OLjHZd7/PMIyn72b6BDfoZY2LRyxuXt1WMW0iiONZ0ZtOqPSxGNRAyo0gYPVtVeMt+eu61uz3P9/it4ySWS1bMlfm/RbMbDpNcsPVaaj+5B/KsE5v8Agv8Al4yGnGiv5vqX/U6RzuNu1vP/ALSUf+jih05fbH/kv+waVFfyf/H/ANT3tBn4yW7wOuqB1HuPYjPuNUcZrKMetf8AY0jKj9z6rfhFrkORWjYDJT4RMFDA+iZnxkNuOu4O9Xr3U1fOy7kLxs4u2V33sS8CnxJDZoAogmmLnG5NvNpUZ/OwUJ8hj84EbV1nUe21ulf2Z0WtFQ5+x/0aXhBx20ed47iUe6Ru2QewJKo91c/Er3lLel4PtR0cHK9O252/JcuOlYRzGxJx84iVvzZ7dj7BPHn7Kaw3x24PuYti/lPnXejQNVRQgakCBoJIGpJINUkkDQSQNAEDUkkDQSQNSSRCknAGSdgB4k9BQB9d4TbGKGOM9URQfaBv9teiowcIKL2I8/VnpzcltZbrQzCgCvfWSTJpcbeB8QfMVjXoQrQ0ZmtGtOjLSiZmfleQHuMrD15U/RvXFnyTVT9xprq8Tsw5Upte8mmVJuVrg/mfW/tVVyZXW7r/AEX9p0OPUUOEcm3SyTSS6MvL3AGzhFVUXO3U4Y/OpmWBq6MYq2pb9ok8ZCU5Se3uKdnyBd5mIleENLIUVXjIAY51boxwWLNgnx6CrTwlZ292L1LNv8EQxFGzu5dhP8Br/s0JuX7XudoBJHpO4Emk9jnpkj2AVLwc7u0VbZn0bSixMbK7fHLp2F0cjXP/ABMv/UT+UdY+pYj7Y9bGPWcNvl1I9/Ae4/4iT/qL/wCOj1LEfbHtD1nD75dSODch3JGO3f29ov8A48VPqeI+2PaT61ht8uwOWuSrq3Dq+k/HOyNqGWVyHy2AADqLDoOlXq4OrNp2WW/cYRxNNXV3mVm5Eu1nkmUR5+FiVO/uUlSNJ0O22NOoeZQVd4Oq0k7fDZ86baf4KrEU0nvvdczSTL6cn3S3bygx9lJCocajnXGcK3TxRsH9RaxqYCrKko6rp79j/ZtRxtOnNvY12l6Xlecj8j639qXXJddbuv8AQ37ToceoXcT5LuZImVezySvVjjZlby9VbUuT60Zpu3WZVuUKM4OKv1DQ8tz+S/W/tR7PrcOsX9bpkTyzP5J9b+1Hs+tw6w9bpkTyxP5J9b+1T7PrcOsn1umRPK0/kn1v7UeoVuHWT65SInlW48k+t/aj1Ctw6w9cpETynceSfW/tR6hW4dZPrlIieUrj/R9b+1T6hW4dYeuUuJE8oXP+j639qPUK3DrJ9dpcSJ5Puf8AR9b+1HqNbh1h67S4ng5NuT+jHzj/AEqfUa3DrD16lxNBy/yosDCSQ65B027q+seZ9f2U7h8Gqb0pa2KV8Y6i0Y6kaSnRIKACgAoAKACgAoAKACgAoAKACgAoAKACgAoAKACgAoAKACgAoAKACgAoAKACgAoAKACgAoAKACgAoAKACgAoAKACgAoAKACgAoAKACgAoAKACgAoAKACgAoAKACgAoAKACgAoAKACgAoAKACgAoAKACgAoAKACgAoAKACgAoAKACgAoAKACgAoAKACgAoAKACgAoAKAP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46" name="Picture 6" descr="http://nutritioneducationstore.com/blog/wp-content/uploads/2012/10/standsti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84233"/>
            <a:ext cx="3268241" cy="330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0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b="1" dirty="0" smtClean="0">
                <a:solidFill>
                  <a:schemeClr val="accent6">
                    <a:lumMod val="75000"/>
                  </a:schemeClr>
                </a:solidFill>
              </a:rPr>
              <a:t>A kuhali smo im i mi prošle školske godine…</a:t>
            </a:r>
            <a:endParaRPr lang="hr-HR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05930"/>
            <a:ext cx="7193772" cy="4824133"/>
          </a:xfrm>
        </p:spPr>
      </p:pic>
    </p:spTree>
    <p:extLst>
      <p:ext uri="{BB962C8B-B14F-4D97-AF65-F5344CB8AC3E}">
        <p14:creationId xmlns:p14="http://schemas.microsoft.com/office/powerpoint/2010/main" val="37114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96944" cy="5832648"/>
          </a:xfrm>
        </p:spPr>
      </p:pic>
    </p:spTree>
    <p:extLst>
      <p:ext uri="{BB962C8B-B14F-4D97-AF65-F5344CB8AC3E}">
        <p14:creationId xmlns:p14="http://schemas.microsoft.com/office/powerpoint/2010/main" val="3750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208912" cy="5505475"/>
          </a:xfrm>
        </p:spPr>
      </p:pic>
    </p:spTree>
    <p:extLst>
      <p:ext uri="{BB962C8B-B14F-4D97-AF65-F5344CB8AC3E}">
        <p14:creationId xmlns:p14="http://schemas.microsoft.com/office/powerpoint/2010/main" val="98333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07" y="548680"/>
            <a:ext cx="8211757" cy="5577483"/>
          </a:xfrm>
        </p:spPr>
      </p:pic>
    </p:spTree>
    <p:extLst>
      <p:ext uri="{BB962C8B-B14F-4D97-AF65-F5344CB8AC3E}">
        <p14:creationId xmlns:p14="http://schemas.microsoft.com/office/powerpoint/2010/main" val="227458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354162"/>
          </a:xfrm>
        </p:spPr>
        <p:txBody>
          <a:bodyPr>
            <a:noAutofit/>
          </a:bodyPr>
          <a:lstStyle/>
          <a:p>
            <a:r>
              <a:rPr lang="hr-HR" sz="3600" dirty="0">
                <a:solidFill>
                  <a:schemeClr val="accent6">
                    <a:lumMod val="75000"/>
                  </a:schemeClr>
                </a:solidFill>
                <a:latin typeface="Snap ITC" pitchFamily="82" charset="0"/>
              </a:rPr>
              <a:t>KUHAMO ZA BESKUĆNIKE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indent="0">
              <a:buNone/>
            </a:pPr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 povodu Dana kruha i Svjetskog dana beskućnika.</a:t>
            </a:r>
            <a:endParaRPr lang="hr-H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6" descr="https://encrypted-tbn3.gstatic.com/images?q=tbn:ANd9GcQIpzxvIsPGfN-1Omnx2jZPFfxWqZjOGyW-JIYI7Z2lbbSozDnkH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242810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2" y="2204864"/>
            <a:ext cx="3669988" cy="401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58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132721" cy="5649491"/>
          </a:xfrm>
        </p:spPr>
      </p:pic>
    </p:spTree>
    <p:extLst>
      <p:ext uri="{BB962C8B-B14F-4D97-AF65-F5344CB8AC3E}">
        <p14:creationId xmlns:p14="http://schemas.microsoft.com/office/powerpoint/2010/main" val="305548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7988705" cy="5649491"/>
          </a:xfrm>
        </p:spPr>
      </p:pic>
    </p:spTree>
    <p:extLst>
      <p:ext uri="{BB962C8B-B14F-4D97-AF65-F5344CB8AC3E}">
        <p14:creationId xmlns:p14="http://schemas.microsoft.com/office/powerpoint/2010/main" val="34030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hr-HR" sz="1800" dirty="0" smtClean="0">
                <a:solidFill>
                  <a:srgbClr val="993300"/>
                </a:solidFill>
                <a:ea typeface="Times New Roman"/>
                <a:cs typeface="+mn-cs"/>
              </a:rPr>
              <a:t/>
            </a:r>
            <a:br>
              <a:rPr lang="hr-HR" sz="1800" dirty="0" smtClean="0">
                <a:solidFill>
                  <a:srgbClr val="993300"/>
                </a:solidFill>
                <a:ea typeface="Times New Roman"/>
                <a:cs typeface="+mn-cs"/>
              </a:rPr>
            </a:br>
            <a:r>
              <a:rPr lang="hr-HR" sz="1800" dirty="0" smtClean="0">
                <a:solidFill>
                  <a:srgbClr val="993300"/>
                </a:solidFill>
                <a:ea typeface="Times New Roman"/>
                <a:cs typeface="+mn-cs"/>
              </a:rPr>
              <a:t/>
            </a:r>
            <a:br>
              <a:rPr lang="hr-HR" sz="1800" dirty="0" smtClean="0">
                <a:solidFill>
                  <a:srgbClr val="993300"/>
                </a:solidFill>
                <a:ea typeface="Times New Roman"/>
                <a:cs typeface="+mn-cs"/>
              </a:rPr>
            </a:br>
            <a:r>
              <a:rPr lang="hr-HR" sz="1800" dirty="0">
                <a:solidFill>
                  <a:srgbClr val="993300"/>
                </a:solidFill>
                <a:ea typeface="Times New Roman"/>
                <a:cs typeface="+mn-cs"/>
              </a:rPr>
              <a:t/>
            </a:r>
            <a:br>
              <a:rPr lang="hr-HR" sz="1800" dirty="0">
                <a:solidFill>
                  <a:srgbClr val="993300"/>
                </a:solidFill>
                <a:ea typeface="Times New Roman"/>
                <a:cs typeface="+mn-cs"/>
              </a:rPr>
            </a:br>
            <a:r>
              <a:rPr lang="hr-HR" sz="4900" dirty="0" smtClean="0">
                <a:solidFill>
                  <a:schemeClr val="accent6">
                    <a:lumMod val="75000"/>
                  </a:schemeClr>
                </a:solidFill>
                <a:latin typeface="Snap ITC" pitchFamily="82" charset="0"/>
              </a:rPr>
              <a:t>PONUDI </a:t>
            </a:r>
            <a:r>
              <a:rPr lang="hr-HR" sz="4900" dirty="0">
                <a:solidFill>
                  <a:schemeClr val="accent6">
                    <a:lumMod val="75000"/>
                  </a:schemeClr>
                </a:solidFill>
                <a:latin typeface="Snap ITC" pitchFamily="82" charset="0"/>
              </a:rPr>
              <a:t>KRUH</a:t>
            </a:r>
            <a:br>
              <a:rPr lang="hr-HR" sz="4900" dirty="0">
                <a:solidFill>
                  <a:schemeClr val="accent6">
                    <a:lumMod val="75000"/>
                  </a:schemeClr>
                </a:solidFill>
                <a:latin typeface="Snap ITC" pitchFamily="82" charset="0"/>
              </a:rPr>
            </a:br>
            <a:endParaRPr lang="hr-HR" sz="4900" dirty="0">
              <a:solidFill>
                <a:schemeClr val="accent6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55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hr-HR" dirty="0">
                <a:solidFill>
                  <a:srgbClr val="993300"/>
                </a:solidFill>
                <a:ea typeface="Times New Roman"/>
              </a:rPr>
              <a:t> </a:t>
            </a:r>
            <a:endParaRPr lang="hr-HR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hr-HR" sz="3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/>
              </a:rPr>
              <a:t>Kada gladnom ponudiš kruha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hr-HR" sz="3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/>
              </a:rPr>
              <a:t>Neka to bude srca čista.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hr-HR" sz="3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/>
              </a:rPr>
              <a:t>Da mu osmjeh od uha do uha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hr-HR" sz="3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/>
              </a:rPr>
              <a:t>Ugrije dušu i slobodno blista.</a:t>
            </a:r>
          </a:p>
          <a:p>
            <a:pPr marL="0" indent="0">
              <a:spcAft>
                <a:spcPts val="0"/>
              </a:spcAft>
              <a:buNone/>
            </a:pPr>
            <a:r>
              <a:rPr lang="hr-HR" sz="3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/>
              </a:rPr>
              <a:t> 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hr-HR" sz="3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/>
              </a:rPr>
              <a:t>Kada nekom ponudiš kruha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hr-HR" sz="3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/>
              </a:rPr>
              <a:t>Pokušaj to slobodno dati,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hr-HR" sz="3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/>
              </a:rPr>
              <a:t>I ne gledaj kakvog je ruha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hr-HR" sz="3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/>
              </a:rPr>
              <a:t>I može li i on što dati.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hr-HR" sz="3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/>
              </a:rPr>
              <a:t> 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hr-HR" sz="3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/>
              </a:rPr>
              <a:t>Ponudi kruha onom kom´ treba,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hr-HR" sz="3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/>
              </a:rPr>
              <a:t>Ponudi kruh za spas od gladi,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hr-HR" sz="3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/>
              </a:rPr>
              <a:t>Pa ćeš imati blagoslov Neba,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hr-HR" sz="3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Times New Roman"/>
              </a:rPr>
              <a:t>Što krila daje sreći i nadi.</a:t>
            </a:r>
          </a:p>
          <a:p>
            <a:pPr marL="0" indent="0">
              <a:buNone/>
            </a:pPr>
            <a:r>
              <a:rPr lang="hr-HR" dirty="0" smtClean="0"/>
              <a:t>Preuzeto s Lukinog portala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230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chemeClr val="accent6">
                    <a:lumMod val="75000"/>
                  </a:schemeClr>
                </a:solidFill>
                <a:latin typeface="Snap ITC" pitchFamily="82" charset="0"/>
              </a:rPr>
              <a:t>A sad ste vi na redu! </a:t>
            </a:r>
            <a:endParaRPr lang="hr-HR" dirty="0">
              <a:solidFill>
                <a:schemeClr val="accent6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4000" dirty="0">
                <a:latin typeface="+mj-lt"/>
                <a:ea typeface="+mj-ea"/>
                <a:cs typeface="+mj-cs"/>
              </a:rPr>
              <a:t>Kako se uključiti?</a:t>
            </a:r>
            <a:endParaRPr lang="hr-HR" dirty="0" smtClean="0">
              <a:latin typeface="+mj-lt"/>
              <a:hlinkClick r:id="rId2"/>
            </a:endParaRPr>
          </a:p>
          <a:p>
            <a:r>
              <a:rPr lang="hr-HR" dirty="0" smtClean="0">
                <a:hlinkClick r:id="rId2"/>
              </a:rPr>
              <a:t>https://www.facebook.com/pages/O-La-La/328012360546209?id=328012360546209&amp;sk=app_101709316537832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11266" name="Picture 2" descr="http://bestclipartblog.com/clipart-pics/cooking-clip-art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728" y="3337913"/>
            <a:ext cx="3672408" cy="283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8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sz="32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hr-HR" sz="32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hr-HR" sz="4900" dirty="0" smtClean="0">
                <a:solidFill>
                  <a:schemeClr val="accent6">
                    <a:lumMod val="75000"/>
                  </a:schemeClr>
                </a:solidFill>
                <a:latin typeface="Snap ITC" pitchFamily="82" charset="0"/>
                <a:ea typeface="+mn-ea"/>
                <a:cs typeface="+mn-cs"/>
              </a:rPr>
              <a:t>Tko su beskućnici? </a:t>
            </a:r>
            <a:r>
              <a:rPr lang="hr-HR" sz="49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hr-HR" sz="4900" dirty="0">
                <a:solidFill>
                  <a:prstClr val="black"/>
                </a:solidFill>
                <a:ea typeface="+mn-ea"/>
                <a:cs typeface="+mn-cs"/>
              </a:rPr>
            </a:br>
            <a:endParaRPr lang="hr-HR" sz="49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556792"/>
            <a:ext cx="8435280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900" b="1" dirty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Definicija beskućnika </a:t>
            </a:r>
            <a:r>
              <a:rPr lang="hr-HR" sz="2900" b="1" dirty="0" smtClean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prema Zakonu </a:t>
            </a:r>
            <a:r>
              <a:rPr lang="hr-HR" sz="2900" b="1" dirty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o socijalnoj skrbi u RH</a:t>
            </a:r>
            <a:r>
              <a:rPr lang="hr-HR" sz="2900" b="1" dirty="0" smtClean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:</a:t>
            </a:r>
            <a:endParaRPr lang="hr-HR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r-HR" sz="2800" b="1" dirty="0" smtClean="0">
                <a:solidFill>
                  <a:schemeClr val="accent6">
                    <a:lumMod val="75000"/>
                  </a:schemeClr>
                </a:solidFill>
              </a:rPr>
              <a:t>Beskućnik je osoba koja nema gdje stanovati, boravi na javnom i drugom mjestu koje nije namijenjeno za stanovanje i nema sredstava kojima bi mogla podmiriti potrebu stanovanja.</a:t>
            </a:r>
            <a:r>
              <a:rPr lang="hr-HR" b="1" dirty="0" smtClean="0"/>
              <a:t/>
            </a:r>
            <a:br>
              <a:rPr lang="hr-HR" b="1" dirty="0" smtClean="0"/>
            </a:br>
            <a:endParaRPr lang="hr-HR" b="1" dirty="0"/>
          </a:p>
        </p:txBody>
      </p:sp>
      <p:sp>
        <p:nvSpPr>
          <p:cNvPr id="4" name="AutoShape 2" descr="data:image/jpeg;base64,/9j/4AAQSkZJRgABAQAAAQABAAD/2wCEAAkGBxQQEhQUEBQVFhUUFBQUFBUVFBUUFxQVFBQWFxQVFRUYHSggGBolHBQUITEhJSorLi4uFx8zODMsNygtLisBCgoKDg0OGxAQGywkHyY0LDAsLCwsLCwsLC00LCwsNCwsLCwsLCwsLCwsLCwsLCwsLCwsLCwsLCwsLCwsLCwsLP/AABEIAOgA2QMBEQACEQEDEQH/xAAcAAACAgMBAQAAAAAAAAAAAAAABAMFAgYHAQj/xABLEAABAwICBQYJCAgEBwEAAAABAAIDBBESIQUGMUFREyJhcYGRBxQyQlKSk6HSI0NTcoKxwdEVFjREYqKy8DNUY2QXJXOUs8Lhg//EABsBAQACAwEBAAAAAAAAAAAAAAADBAECBQYH/8QAOxEAAgECBAIGCQMDAwUAAAAAAAECAxEEEiExBVETIkFhcZEUMlKBobHB0fAVM0IjJOEGQ/EWYmNygv/aAAwDAQACEQMRAD8A7igBACAEAIAQAgBACAEAIAQAgBACAEAIAQAgBACAEAIAQAgBACAEAIAQAgBAeID1ACAEAIAQAgBACAEAIAQAgBACA1vWfXik0bIyOqe9rntxtDY3P5tyPNGWYWHJLc3jBy2KkeFvRn0snsJfhWvSRNuhnyPf+LWi/p3+wm+BM8eY6GfItNXde6LSEvI0sjnyBheQYpWWa0gE3c0Da5vetlJPY1lCUdzZVk0BACAEAIAQAgBAYlAegID1ACAEB4TZAY40BmgBACAEAIDwoDwBAZIAQHA/Dq7FpFg9GljHaZZifdZVa7sy/hY3jc56IlXzFrIO0+jAQC7FzrlrWgEkDa4k5ALZGrR1jwGaEEbqqfPPBC3E2zm258g4G+KI5cFao7FLEvZHWVMVQQAgBACAEAIDElAegID1ACAEAIDxwQGAQC0+lYIjaSaJhG0OkY0jrBKAVdrRRDbV0/ZNGfuKAhfrlQj95i7Di+5ALv19oB+8d0Ux+5iAi/4hUJ2SPPVFIPvAQCk3hLo2nZM7qjb+LggFpPCrSjZDUHrEQ/8AdALSeFqIeTTSnrewfddAJT+GG18NHfrqLfdGgNN8Kk5m0g5xFjyNOCNtrxh9r/bVDEy61jrYOP8ATNUESq5i3lLJha5gBLQQ0Nc1xw3DXXaQbHtCkUkyNwaZ3bwa6P5DR8A3vBlJG8SG7LX3BmEdgXRpK0EcjEO9Rm0qQhBACAEAIAQHhQAAgPUAIAQAgBACAqtZ9Mtoqd8rrE+TG30nnyR1bz0AqKvVVKDkyfD0XWqKC9/gckrYv0nEZcvHIW3kAABqYW+eAPnGbCBtHYBXweK6VZZbos47CdC80fVfwNWa1XTnkrWIDMMQElyBbigIixARlqAie1AQSR3y45d6Au/CC2+kqrodG0fYhjb/AOq5WKl/UZ3sHH+jH87WUYhVRyLigZ01CZpGRt8qR7Y29b3Bo+9b0+tJI0qdWLk+w+nKeERsaxos1jQ1o4BosB3Bd1aHmW7u5IhgEAIAQGOFAZIAQAgBACAEAIAQHjnW/vigONa/6e8cqMLD8lDdrODnee/vFh0DpXBxuI6SeVbI9FgMP0VO73ZQUVQ+F7ZIyWvYQ5pG4j7xutwKpxqOElKJcnBTi4y2ZaaeoGSs8cp2hrHOtURD5iY7x/pv2jgcugejw9eNaGZe88zicO6M8r27CkYxTlclDEAYEBi6NAQvYgIHNQGejocU8LfSljb6z2j8UA1rU/HX1Z/3Eo9V5b+C4eJl/UZ6bCRtSj4CbI1Uci8oaGyeDfR3K6QiO6IPlP2Rhb/M9p7FdwSzVPA53EpZKL79DuK7R5wEAIAQAgBACAEAIAQAgBACAEBpOvusPJRFkZ58mJjCNzRzZZej0G7POOeSpY2v0cLLdl/AYfpamZ7I5Y1q8+2ehJGtWjYLLQtead9yMcbwWSxnZJGdrT08DuKnw+JdGeZbdpXxNCNaGV+4y0zooQOa6Il8EoxQv4t3sdwe05EL01OpGpFSjszzU4ShJxluhEMW5oZcmgMHMQEEjEAtI1AOasxYq2lH+4hPc8E/cgENJS4qid3pTSu9aRx/FcCvrNnqsPpCPgvkDZMlWcS4paHSvA5Rc2onO9zYm/ZGN/8AUzuXX4fC0XI4PFql5Rh7zpK6JxwQAgBACAEAIAQAgBACAEAICs03XiNuHFhu1z3vHzcTfLf9bY1vS4HOxWJSUVdm0YuTUVuzi+mdImpmdIRhGTY2bmRtyYwdQ95K8ziKzqzcmeooUVRpqC/GLNaqzZMStatWwSBq1bMFxoarZhdT1B+RkNw7aYZNjZW9G4jeF0OH4zopZJeq/gUMdheljmj6y+IpW6PdBI6OQc5p3bCNzmneCM16Q8+QmNARvYgFpGoBaVqAs9R2X0hT33Pc71Y3u/BAahHPi5x87nd+a4U1qz1EXbQm5VR5STOdX1H06yjdRULwAainNRj/ANWZ7nRMPWxpHXh4rt4eGWmkecxlTPWk/d5HSVMVgQAgBACAEAIAQHhNkAByA9QAgIqqobExz3mzWi5/IcSgOXa96Xcbw+fIWyVGfkgZwwfZBxH+J11yOI4j/bXvOzwzD/7svd9zUGhcds64zTxXv1LCVzWTsTusBYd/T/f98dZSVrIwk92eNaoWzYkDVi4L6gIq4xA8jlowfF3nzm7TA4/093X3uF42/wDRn7vscbiGFt/Vh7/uVL4iLgixGRByII2grtnJMX0p32F9gJsUAjPGQbHaEAlKEBZannDUl/0cFTJ3QPH4rD2Mx3RoUL7AdQXIktT0OYc0fCZ5Y4m7ZZGRjoL3Bt+y6QheSRiVTLFvkWmu1fjr5nxEtEcgjiI8wU9o2FvazEOtdg883c7rqdp3x+kjmyDyMMrfRkaBi6gbhw6HBAXgCA9QAgBACAEAIDB6A8CAkQAgNP1l061uN+RjpnYWjdNVkcxnS1nlHpHQoa9ZUoOTJ8PRdaooL3+ByuSV0jnPeS5ziXOJ2kk3JXmJycm2z1EYqKSWxLDHdaWuG7DRsMm9pvv/ALJWJSS0RqlfVg1qgbNiVrVq2CQNWtwZtBBBGRGYI2gjYQsKTTujDV9GXs4FUzlgPlYwOXaPPaPngP6u9es4fjViIWfrLf7nncZhehldeq9vsVkwNzbeSdlw4HZc8LLolMq68i4tuB7rm3usgK2VAOavSxtdO2WQRcrSTwMeWucGvlAa0kNBNtp7Fhq6sbRdpJlO7UOqd+zSU1T0QVDMVulkmEg9CpvDvsOjHFwfcO6naFqKSrdPVQSxtpIJ6i8kbg1zmMLWNa7yXHE8HI7ltRpNSuzWvWi6bSe5rnJ2BdJn0EkEk53PfdWznG2eCrWg0tbyUptDVEMNzkyW/wAm7ouSWniXA7kB3tACAEAIAQAgBACAAEAICi1q0s6FrIYM6ioPJxD0fTkPQ0Z/2UByvWWua97YITeGnBY0/SPJ+VlPEuds6B0rgY7EdJOy2R6LAYfoqd3u/wAsVjAucy8NtfkA3LLNJT00NLa6mTAoGbE7GrRsEzWrRsEjWrVswZhq1uCeiqHQva9hs5vcRvBG8FS0a86M1OO6NKlONSLjLYk07SDCJoL8jIbFv0Um0xno3g8F7TDYiGIpqcf+GeZr0ZUp5ZGuylWCIUlQCUqAVlCAnZpeYMdG6aUxOFjHjcWGxBHMJtuQFRUSF23s6EAnIUB9G+DbWb9I0THPN5ovkp+Je0Cz/tNs7rJG5AbWgBACAEAIAQAgBAL6QrGQRvlldhZG0uceAH3noQHJ9IaZeWSVknNmrAY6Zm+CkBs544OdsB6SRtVLG1+jhZbsv8Pw/S1Mz2XzNWjC8+z0IwwKNgnYFGzBOwKNgnYFo2CZrVo2YJmtWjYMw1a3B7hS4GtH1QjLmvGKKQYZWcRucODhtBV7AY2WGqX7HuitisOq0LdvYUentHGmkw3xMcMUTxsew7D17iOK9pCanFSjszzcouLs9yllctjAnIUAtIgFpCgFZEAtIgNl8Ges/wCjq5pebQz2hm4NBPych+q47fRc5AfSiAEAIAQAgBACAEBy/XTSw0jWeItdalpbzV8gvY8n82CN4Nm29I/wLEpKKuzaMXKSit2adpfSJqpnSEYRk2Ng2RxtyYwDoHvuvN4iq6s3JnqaFFUaagvxkLFWZKWLNHTfRS+zf+Sy6NT2X5EfTU/aXmiZlBL9FJ6jvyUboVfZfkOlp+0vNE4opBtjeOPMd+SjlRqL+L8h0sOa8wYFWZuTsC0ZgbZTO9F3qlZ6Kp7L8jTpI815kgp3ei7uK0dKp7L8h0keaDkHeie4rHR1PZfkM8eaInNWqZsMRNbPGaaY2BN4ZD81IeP8DthHb0rucJx/RS6Kfqvbuf2Zzsfhc66SO637zSdI0z4ZHRyjC9hwuB3H8RvB3gr1RwyveUAtIUAtIUAs8oBaUoBSVAfRPge1o8eohHI689Lhifc5vZb5KQ8bgFpO8sJ3oDfEAIAQAgBACA03woa3/oyl+TN6me7IG7SD50tt4bcW4uLRvQGi6Q1el0boyBj/APEqpOUrHEkuxhuKGIu3hoxk8XAneqHEJSUElsdThcYuo290tDXWLhs7hOBkowbvp2qqDVP5OeZrHNic1rZHhoxRMJsAbDO69dF3SZ5CSs2jwuqrftE/tX/msmD3QNTUGqayWaV7HMmBa6Rzmn5J5GRPQtKivB+BtB2kiojXg2etGWBRswWGnaupFQGxTStZyUJDWvIAvG2+S99R/bj4L5HlKnrvxZjy9Xb9om9cqU0MtXa+qNZE2SeRzDymJrnXBtE8i/aAexaz9VmVuQuavnFz1pC8KRA90pQ+PxWb+1Qt5nGeJuZj6XtzI4i46V6vhOP6SPRTfWW3evujh4/C5H0kdnv3HPpHLtHNF5CgFnlALSFALSFALvQF/qFrKdG1kcxJ5I/JzjjE4jE628tIDh9W29AfUjHhwBaQQQCCMwQdhBQGSAEAIAQAgNZ0nqXTVFdFWzGV0kOHAwuBi5l8HMI3OOPI7RdASa+0HL0Mwtmwcq3/APPnHtLcQ7VXxUM9Jot4Kpkrxfu8zica84z0wwxRswdGa0ONO4+dS05PXgsfuXqqDvSi+5HlcQrVZLvfzNgdTR8nfepSEoKBgFZFbeXjvjePxWHsEazEvAs9cMMUTBsNVGDMy++GH+gL32H/AGoeC+R5Wt+5LxZdvpGcnfK6mIyg0cwCrZbcJf8AxPWlT1H4M2j6yK9wXziKu7Hq2RPZbarCgkryNc19hnQBwyuk+hikk7Q3C33uCv8ADdKjqeymyDGawUPaaRr2tuifGGmrp2864FVE0XwvdsmY0ea47eB7SvTYHGLEU7/yW6OLisM6M7dnYaxFoCrk8ilqD08jJbvIsrpVGhqJpB37sWji+SJgHrPBWG0tzKTex5+oFR589FH0PqQT3Ma66jdekt5LzJFQqvaL8ieh8HLZpGxDSEPKOJAbHBNLsBJz5o2A7VrHE0pSyxd2bywtWMc0o2RtVP4DofnayU/UjYz+rEpyuWlN4GNHN8s1En1pQ3/xtagN80Xo9lNDHDCCI4mhjAXOeQ1uQGJxJNhkgGkAIAQAgPCUB4AgPXtBBBzBFiOIKA+fdJURp55Yj83I5g6QDzT2ix7V5itDJNxPWUqnSQU+ZixV2SG31Fdgio3X2wFvs5HD8V6bBu9CJ5jGK1eXiNRacuDnsaTbqVkrGGitI4qyAXOcgAN8jccOGe1AVsrcL3Dg4juK8HWVpyXez1kHeKZIxV2bDuna/k54xf8AdoD/ACr3uF/Yh4L5Hlq/7kvF/M9OnubtU5ERau1/KVjf+nMe6Jyjrfty8H8jen6yJjlmV89hGyzM9Q3fRCsrrrN2zZKw3Tcylnd6bo4h2Evd7gF0qHUwtSXNpfVlap1q8I8rv6FTBVviOKNzmGxF2mxsd3uCgo1Z03mg7MsTpxmrSVzCo0nM7yppT1yPPuupnia0t5PzNVQpraK8kVspvtz61i7e5KlbYmaLNGG+bQ7I2LiTbbwCuQ0WhDLV6m6+DjR13PqHC9gY4ycyN8me/Y0A9JXW4fTveo/BHK4hVtamvF/Q31dM5YIAQAgBACACgMQEBkgBAck8KVBydW2QDKZgJ+vHzXfy8muJxGFqilzO/wAMqZqTjyfz/GaoxctnRLyi09JHGyPDE5rMWHlImvIxOLjYnpKs08dVpQUI2sU6uCpVJOcr3G49YpPoqf8A7eP8ll8Vr93kR/ptDv8AMnh0+9pDmxU4IzBEDAQdtwRsWr4viO7yH6bQ7/MSMhcSTtJJPWTdcmcnKTk+0upWVkTMKiZktBpPEG44oHlrWsDnwtc7C0WAxFdGHGMRTgoK1lpsUZcPpSk5O+pIK9v+XpvYMWf1zFd3l/k1/TaPf5mcVcG3cyGnY6xbiZCxrrOFjZwzGV1l8ZxEoPNblt/kfp9JSVrlfI+647dy+lYgeVskZHdInBTU7PTMkru0hjD3NK6lbqYanDneT+SKtLrV5y5WX1KN5VNFsXeVIgLyKRA8jkcbMADrmzQRfMmwA6yrFNt2itTWSXrPQ7boWgFPBHELXa0BxGQLjm4jtuvU0afRwUeR5atU6SblzHlIRggBACAxxIDJACAEAIAQGm+FKg5SkEgGcL2u+y/mOHeWnsVHiFPNSvyOhw2plrZeZylhXn2egGYyo2CdhUbME7Co2BhhWjME7Co2CVrlo0CUOWtgelyWMGDnLKRkicVvFAe1mNphH9DHHF6rQT73FdHiGlVQX8Ul8Crg9aebm2yjeVURbIHlSJAgkKkQNi8Hei+XqsbhzYBjP1zcRj73fZXU4bRz1Mz7ChxGtkpZVu/kdZXoDz4IAQAgBACAEAIAQFLrFrLFRAB4c+R1sEUYxPdc2BtuF++xtdR1KihuXMJgqmJfVskt29F+fjFdXtb46p/JPaYZc8LHm+MAXdgdaxcN7doWtOspu2zJMVw6dGOdPNHmuzx8exl1pSjE8MkTtkjHM6sQIB7FJOOaLjzKVObhNSXYcBwlpIcLOBII4EGxC8rNWdmesTTV0TMKiZkYjKjZgsvHm01DU1HIxzPifT2EhcBhleWHySN9l1OG0qVSMs8b2sc7HVKkZRUHa9zXG+EY/wCQpfWm+JXnh8N7CKylW9tmX/Eg/wCQpvXm+JY9GwvsIZq3ts2PVfWAaQp6pzqaKEwGnDDG55vyrn4r4jwYO9VcfhqEcPKUIpPT5kmHqVemjGUrrX5E4evNWOqe40sDEuWUgNaFh5SoibuL2k9Tec73Aq3gqeevBd/+SDEyyUpPuEtI1PKSSP8ATe53YSSFitPpKsp82ySlDJBR5ISeVqkSEDyt0CB5UiMnW9Q9F+L0jC4c+X5V32hzB2Nt2kr0+Bo9HRV93qebx1bpKztstDYnGwucgNp4K4UyvotOU87zHDNG94BNmuBuBtIOw9i1U4t2TJ6mFrU45pxaXeixWxACAEAIAQAgBAc91p0LVCoklhiMoe9kkb2OZiZhh5IxPY5wOGzpCC0+eTtVOtTm5XWp3sHiaDpRhOWWyaaaeut7ppPXbfkUjqKrbJHU1VO6CKGWCSR4c15YyN5LnBjTiIs4gm2TeKiVOakpNWSJK+KwmHoyUJ57prZ9ttXfsW/idaikDwHNILXAFpBuCCLggjaF0TzpxfXuh5CulAGUlpW/b8r+cPXnsdTy1n36npMBUz0F3afnuKVhVBlwYYVo0YHyzlKHSDP9uyX2MzHLpcMes13FDGrWD77eZzllOrTmYUD006wpmXTN68HrMNFWn0pqYdwkP4qPGu+El4oipxtiI+DLQOXm7HTPcSWBiXrNgWegXYeXl+jgfY8Hvsxv9RXQwKy56nKL83oVcVrlhza8lqUjiqaRbIXuW6BC8rdIDurejfGqmOLzb4n/AFG5u79n2lcwlHpaqj2dpBiqvRUnLt7PE7YAvUnlznOvusEdRenilHJNbK2WQYuS8YsBFFJLbDldzi2+0C+yyqYip2LY7HBlFyc4rNJOOnbbW7Xfsu65qVRpCmODxbmStJw8mOex1jgwvb5bsWEXBN7m/RTza9U7kaGKTfS6xfPZq+t09la/YraWO1aLfI6GIzDDIY2GRvB5aMY77rrRvZXPH1lBVJKDvG7t4dg0skYIAQAgBAJ6ZrvF4JprX5KN77cS1pIHbZaylli2S0KXS1Y0+bSOO1LW4ZJqmbFUXdygLy12MPcOTABBGQaRb0uAAXNk3u3qesTnmjSow6mltE9LLXk+/wC5t+q+tDoadnj7JuQe5wiqntxsMRdZgmIOJt9znCxBGat0ajyLP5nnOLdHTxGWKtos1tlLtX5oiz0CfEak0l7087XT0RvcMtnNTg7wL429BPBSR6ssvY9jmx6ry9nYVHhboLtgnHmuMTupwxN7i13rKjxKneKkdrhVTrSh7znTCuI0donaVo0C40C3GKqP6SiqWduDEP6Vd4d+613Mp43SEXykjSoaTm3PRkdpFtv3KWTsrksI3dglgWimSyp2Nt1Sbh0fUHjVxDuicfxW2Lf9p70Ukv7leD+ZMHLh2LwF6xYHhcs2BaROwUMh3zTsj+zE0vJ7yFfgsmEk/aaXlqVJdbEpck356FI9yqFshc5bJAicVukZOjeC/RmGN9Q4ZyHAz6jDziOt2X2Au/wyjlg5vtOHxOteaprs+Y3rBUSVtR4hTOLGNa19bM02cxjvIgYdz3jMnc3jsV+bcnlXvONJuTyr3j81fQ6PjbTkxsAbZsDGmR5H/TaC43O8jMlZzQgrG6kobDGjJ2PN46V8Y9N0TIv5SQ/3LMWnsiR1Zy3bLZbmoIAQAgBACArtOTQCJzKl7GxyNcxwc4NxAgghu8m19i0nKKXWehtGq6UlNOzWqOdzVdBiD3ctV4L4A8COO7RcYxYF5sNpBC50q9COquyeXG5Ri1SWW+7X0b29xhpbwjTubhjgiDXkMLTeQkOytnZp4WI3qF8RnO6SS8dTkelSltZfE1Y6XmawRiR7RTOE0Lc2OiBuHNHnAAOcBnscLKu8RVko9bR6afNMizy01Nl0fI6piqYXuc8yQ8pHicXEyQHG0C/EYgtMJUlUz05O91p4oucLruniE2zT2OUDR7cmY5aMGx6mi1VGHefjZbiHxvGfu71bwKy1o37fsUsdrRduz7mjRTHztoy6lvUTuWqUkiSaa6ijElnO6Nn1dd/y2Q8a8DupgfxUuLX9qvH6MoR1xP8A8/U8xrj2Lh603IHHJFG7sG7DdmjLm7SM7km2ROXki6sqEVp+f4ILyY3p/wCThpYrW+TfMR0yvy7g0KfFLLSpw7r+ZFhnmqVJ96XkULnKkkXCJzlukZMqSndNIyNnlPcGjrJtc9A29impU3OSiu00nNQi5PsL3WHSPJyEQPc2OnYImYXFtxGOc642kuxG/UpcRWk62Sm2ktEeCxNeVWs5XKSi0/VwB0cMzhJNeWZ1g913AAm7gTisAB1KxSxFbWUW7fP3sxGpPVplpqxraykuI4WSu+clcXiZ997pHXvvysLKWOMlR9aKNlXlDdG60HhGpX5Sh8R4ubjb3sue8BXafEKU99CaOKg99DaaGvinbihkZI3ixwcOo22FXIyUldMsRkpK6GFsZBACAEByrXrwkvbI+nobNwOLJJyATiGTmxg5AA3GI3323E0a+JcXliVKtdp2iaNT6Qc8kzOe8uOLGXFzweN3beFlzZVG/WKrlzHBU5WaD1m19lsgMgLXHaq858jRyMHxY2kHK+/gdxHaoFLK7mE7O5c11UyeFmNtphzXG24gh+e9h226uCqUqcqVSVn1d1+c0ZvYy1eq+RkhkPmlhd1Ws/3Eq1TqdFiFPk/gZhLLNMqdP0Xi1TNFuZIcP1Hc5n8rmq3iKeSo0fQsPU6SlGXcRxNAzd2DbfrUWW2rN276IstXqm1XTu/1ox1AvAP3rfDyfTRfeiHERvRku5moaY+TqahnoTzM9WVw/BdCrDrMr0qnUXghUzqJQJHUN11fd/yu/pV7z3U8YWuNVsOl3/Qjou+If/r9THEuPYvgH2RaAbbOHkAA4nEC2ViXEb9oBNlYi1J2W7IXFxV+xDWt9RiqpGjyYsMTeqNoaffiU2Od6zXLTyI8FG1FPnqUbnKokWzyONzzZjXOPBoLj3BSxhKWkUayko6ydjZtX9GyUjZaqdjo3NZycAeMJMklwXAHPmtv3q5CEsPTlVmrPZeL+xxOLY2KpZYO9/z88Cmlhx5dV+oELl0r30PJo8dUObEYmENx35R7W2e6+1uLhuvwA61K8ilm3ttyXuNs1tivwACwFgNgWbtu7NNxaZSxMoWhrJIH44XujePOY4tPUbbR0HJWqc3F3TN4tp3R0/we+EJ1VI2mqwOVcDycrRYSFoJLXtGTXWBNxkbWsDa/Ww+Iz9WW5do1nLqyOjq2WQQAgOM69+D2aKWSopGmWKRzpHMaLyRlxJdZvntuTa2Yva2V1z8Rh5XcolKrRad0aVBw4ZHoI3FcuasVWWESryNBqNRMDDFGwMRBRydwXWk9X3V4hmjmgY7kWxytlkLXF8RLQ7Jp2tw9y7cYrEU4zzJO1nd8j0/DeJU6VBRn9BX9RJ99TSZf6zvgWHhG/wCcfMv/AKvh+/4fcnpNSJmPa7l6Tmua7/Fd5pB9DoSGFyyTzx8zWfFaEota/D7lDrVqDVzVtTLByBjlmfI0mdjTZ5uct2ZK6M3Tk75l5oo08ZTjFJsqz4NtIcKf/uGLS1P215o39Opczc9Bam1DaBkEj4GSNqJZTeW4wuYxrbFoOeRUWKhCrTUYzjp3maGPpU6jk+1d33JP1Gn+mpvau+Bc/wBC/wDJDzLn6vQ7/h9wOo8/01N7V3wJ6F/3w8zH6vQ7/h9xvQ+qL4p45JZqcsjeHuDZCScOYsC0bwFLQwsadRTlONlruRV+K0ZU5Rju/D7kc2iqTG58j55XOc55whsTSXEk7bu3qrUxWCzOXWk/JfHUoS464xUYLb8/NAEtPH/hUkXXKXTHr5xsFE+JRX7dJLx1KVTi+In22/O6xjNpycizZMDdzYw2MDqwgFRy4jiZaZreGnyKM8RVluyoqJC43cS48SST3lQOcpO8ncibb3FXutsW8XbYwLPW6As9SIC0ymiZRXyNLiA0EkmwAFyTwAG0qxBN7GyOjeDbUGWOZlXVjk8FzFEfLLiCMUg80AE2btvttax62GoOLzSLtGi080jqyuloEAIAQFTpfVulq854WOd6Y5r/AF22PYoqlGE/WRpOnGe6NWrfBlHtgmc3+GRoeOq4sR71RqcMi/VditLCL+LKSp1Cq4/JDJPqPAPc+yo1OG1ltZ/neQywtRd5XzaEqY/LglHTgJHrC4VOpha0d4sidKa3TIG5GxyPA5KpJNbmhOwqJgYYVGwMMKjaAwwqNgnY5RtAla9a2BljWLAxc9ZSBC9y3SBA9ykQF3lboC7ypEBeQqVAXdmbDM8ApIpvYDEOhKmXyIJT04C0es6wVuGFrS2izdUpvZMsqXUGrk8oMjH8b7nuZf71dp8NrPeyJY4Wo99C7ofBjEM6iZ7/AOFgEY6iTcnssr1PhsI+s7k8cIluza9EaApqT9nhYw7C613nre67j3q9ClCHqosRpxjsizUhuCAEAIAQAgBACAEBhJE13lNB6wD96w4p7mGricmhKd22CLsY0HvAUEsJQlvBeRo6UH2IWfqvSn5q3U549wKglwzCy3h8X9zV4enyInap0+4PHU8/jdRS4PhX2PzNXhaZGdUYdz5O9vwqF8Cw77Zea+xr6JDvD9U490j/AOX8lG/9P0Pal8PsY9EjzYfqqz6R3cFq/wDT1H238B6JHmH6qt+kd3BY/wCnaXtv4GPQ1zPP1UZ9I7uCyv8AT1H238DPokeYfqlHvkf/AC/ktlwCh7T+H2HokebPRqhDvfJ3t+FbrgWHXbLzX2M+iQ5szbqlT7w89b/ysp48Hwq7H5mywtMlZqtSj5q/W95911LHhmFj/D4v7myw9NdgzHoOmbsgi7WNPvIU8cJQjtBeRsqUF2Idiha3yWgdQA+5TqKWyN0kjNZMggBACAEAIAQAgBACAEAIAQAgBACAEAIAQAgBACAEAIAQAgBACAEAIAQAgBACAEBrummOErGRvkaCwuNpH7juGLM7B2rk451HWjCEmtG9DSW4tSY+Vi+Vkcx5O2SQbj/FmMvd1EwUnUjXh124vm+5/n4gtyzjMv0RdszFQ5vAEWxHZnv7l3Tc9JmHzDjs2VJy2X2nPef7ugPS2UWIiJBA/eHAg3PSQRbD/ewBunguOeHNPASvd77oCXxVvF/tJPiQHnireL/aSfEgPfFW8X+0k+JAeeKt4v8AaSfEgDxVvF/tJPiQB4q3i/2knxIA8Vbxf7ST4kAeKt4v9pJ8SAPFW8X+0k+JAHireL/aSfEgDxVvF/tH/mgFqvR5dnHI9pGdi57mm3RiBzvbb781DVpzlrCVn8Pp8/iYYUUJcLvJ6g+QWO/zv76NgxRlOSvL8/PzkEM+Kt4v9pJ8SnMh4q3i/wBpJ8SAPFW8X+0k+JAV1BUGUG7X+bsklyxBxIN+FrdoVXDV5VU3JW25/VIwmMxtuc2SjO1+Uf3+VsVoyMeKt4v9pJ8SAPFW8X+0k+JAHireL/aSfEgPfFxxd67/AM0BXaa0W+VzXxOAc1pbZwycDe4O3iRYhc/GYSdWSnTlZrns/wA8GatCmi9Dy8o2SZwGAkhgsdoPDIbb71BhsFW6RVKsttkjCT7Sb9AtANmuvlmJbXAaWDzbeTYbM7C9879c3D9BN9F3E3lJubEZ3bntKAzg0M1hBaHgjMfKngRw4E/2SgCPQzbglrri22TZbK4AFr5BAWeN/oD1/wD4gDlH+h/MPyQGTHOvm2w44r59VkBIgBACAEAIAQAgBACAEAIAQAgKuigqADjeL8zbd4NgcXC18u5VcLCtFPpXfbv8exGFcZa2be6P1HfErRkyc2Xc5l7Da0kX32zuO8oDHDN6Ud/qOtvt53UgJYw+/OLcPAA377/ggJkB/9k="/>
          <p:cNvSpPr>
            <a:spLocks noChangeAspect="1" noChangeArrowheads="1"/>
          </p:cNvSpPr>
          <p:nvPr/>
        </p:nvSpPr>
        <p:spPr bwMode="auto">
          <a:xfrm>
            <a:off x="0" y="-1058863"/>
            <a:ext cx="2066925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124" name="Picture 4" descr="http://thumbs.dreamstime.com/z/isolated-house-flowers-clipart-27760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97" y="4005064"/>
            <a:ext cx="2817403" cy="266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45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000" b="1" dirty="0" smtClean="0">
                <a:solidFill>
                  <a:schemeClr val="accent6">
                    <a:lumMod val="75000"/>
                  </a:schemeClr>
                </a:solidFill>
                <a:latin typeface="Snap ITC" pitchFamily="82" charset="0"/>
                <a:ea typeface="+mn-ea"/>
                <a:cs typeface="+mn-cs"/>
              </a:rPr>
              <a:t/>
            </a:r>
            <a:br>
              <a:rPr lang="hr-HR" sz="4000" b="1" dirty="0" smtClean="0">
                <a:solidFill>
                  <a:schemeClr val="accent6">
                    <a:lumMod val="75000"/>
                  </a:schemeClr>
                </a:solidFill>
                <a:latin typeface="Snap ITC" pitchFamily="82" charset="0"/>
                <a:ea typeface="+mn-ea"/>
                <a:cs typeface="+mn-cs"/>
              </a:rPr>
            </a:br>
            <a:r>
              <a:rPr lang="hr-HR" sz="4000" b="1" dirty="0" smtClean="0">
                <a:solidFill>
                  <a:schemeClr val="accent6">
                    <a:lumMod val="75000"/>
                  </a:schemeClr>
                </a:solidFill>
                <a:latin typeface="Snap ITC" pitchFamily="82" charset="0"/>
                <a:ea typeface="+mn-ea"/>
                <a:cs typeface="+mn-cs"/>
              </a:rPr>
              <a:t>Imati </a:t>
            </a:r>
            <a:r>
              <a:rPr lang="hr-HR" sz="4000" b="1" dirty="0">
                <a:solidFill>
                  <a:schemeClr val="accent6">
                    <a:lumMod val="75000"/>
                  </a:schemeClr>
                </a:solidFill>
                <a:latin typeface="Snap ITC" pitchFamily="82" charset="0"/>
                <a:ea typeface="+mn-ea"/>
                <a:cs typeface="+mn-cs"/>
              </a:rPr>
              <a:t>dom </a:t>
            </a:r>
            <a:r>
              <a:rPr lang="hr-HR" sz="4000" b="1" dirty="0" smtClean="0">
                <a:solidFill>
                  <a:schemeClr val="accent6">
                    <a:lumMod val="75000"/>
                  </a:schemeClr>
                </a:solidFill>
                <a:latin typeface="Snap ITC" pitchFamily="82" charset="0"/>
                <a:ea typeface="+mn-ea"/>
                <a:cs typeface="+mn-cs"/>
              </a:rPr>
              <a:t/>
            </a:r>
            <a:br>
              <a:rPr lang="hr-HR" sz="4000" b="1" dirty="0" smtClean="0">
                <a:solidFill>
                  <a:schemeClr val="accent6">
                    <a:lumMod val="75000"/>
                  </a:schemeClr>
                </a:solidFill>
                <a:latin typeface="Snap ITC" pitchFamily="82" charset="0"/>
                <a:ea typeface="+mn-ea"/>
                <a:cs typeface="+mn-cs"/>
              </a:rPr>
            </a:br>
            <a:r>
              <a:rPr lang="hr-HR" sz="4000" b="1" dirty="0" smtClean="0">
                <a:solidFill>
                  <a:schemeClr val="accent6">
                    <a:lumMod val="75000"/>
                  </a:schemeClr>
                </a:solidFill>
                <a:latin typeface="Snap ITC" pitchFamily="82" charset="0"/>
                <a:ea typeface="+mn-ea"/>
                <a:cs typeface="+mn-cs"/>
              </a:rPr>
              <a:t>podrazumijeva</a:t>
            </a:r>
            <a:r>
              <a:rPr lang="hr-HR" sz="4000" dirty="0">
                <a:solidFill>
                  <a:schemeClr val="accent6">
                    <a:lumMod val="75000"/>
                  </a:schemeClr>
                </a:solidFill>
                <a:latin typeface="Snap ITC" pitchFamily="82" charset="0"/>
                <a:ea typeface="+mn-ea"/>
                <a:cs typeface="+mn-cs"/>
              </a:rPr>
              <a:t>:</a:t>
            </a:r>
            <a:br>
              <a:rPr lang="hr-HR" sz="4000" dirty="0">
                <a:solidFill>
                  <a:schemeClr val="accent6">
                    <a:lumMod val="75000"/>
                  </a:schemeClr>
                </a:solidFill>
                <a:latin typeface="Snap ITC" pitchFamily="82" charset="0"/>
                <a:ea typeface="+mn-ea"/>
                <a:cs typeface="+mn-cs"/>
              </a:rPr>
            </a:br>
            <a:endParaRPr lang="hr-HR" sz="4000" dirty="0">
              <a:solidFill>
                <a:schemeClr val="accent6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 fontScale="92500" lnSpcReduction="20000"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imati odgovarajući </a:t>
            </a: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prostor</a:t>
            </a:r>
            <a:r>
              <a:rPr lang="hr-HR" dirty="0"/>
              <a:t> </a:t>
            </a:r>
            <a:r>
              <a:rPr lang="hr-HR" dirty="0" smtClean="0"/>
              <a:t>koji je u isključivom posjedu osobe i njegove / njezine obitelji </a:t>
            </a:r>
          </a:p>
          <a:p>
            <a:r>
              <a:rPr lang="hr-HR" dirty="0" smtClean="0"/>
              <a:t>biti u mogućnosti održavati </a:t>
            </a: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privatnost</a:t>
            </a:r>
            <a:r>
              <a:rPr lang="hr-HR" dirty="0" smtClean="0"/>
              <a:t> i </a:t>
            </a: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druženje</a:t>
            </a:r>
            <a:r>
              <a:rPr lang="hr-HR" b="1" dirty="0" smtClean="0"/>
              <a:t> </a:t>
            </a:r>
          </a:p>
          <a:p>
            <a:r>
              <a:rPr lang="hr-HR" dirty="0" smtClean="0"/>
              <a:t>imati </a:t>
            </a: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zakonsko pravo </a:t>
            </a:r>
            <a:r>
              <a:rPr lang="hr-HR" dirty="0" smtClean="0"/>
              <a:t>na korištenje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6146" name="Picture 2" descr="http://bestclipartblog.com/clipart-pics/house-clip-art-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28800"/>
            <a:ext cx="216979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9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accent6">
                    <a:lumMod val="75000"/>
                  </a:schemeClr>
                </a:solidFill>
                <a:latin typeface="Snap ITC" pitchFamily="82" charset="0"/>
              </a:rPr>
              <a:t>4 oblika nedostatka doma</a:t>
            </a:r>
            <a:endParaRPr lang="hr-HR" dirty="0">
              <a:solidFill>
                <a:schemeClr val="accent6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000" b="1" dirty="0" smtClean="0">
                <a:solidFill>
                  <a:schemeClr val="accent6">
                    <a:lumMod val="75000"/>
                  </a:schemeClr>
                </a:solidFill>
              </a:rPr>
              <a:t>bez </a:t>
            </a:r>
            <a:r>
              <a:rPr lang="hr-HR" sz="3000" b="1" dirty="0">
                <a:solidFill>
                  <a:schemeClr val="accent6">
                    <a:lumMod val="75000"/>
                  </a:schemeClr>
                </a:solidFill>
              </a:rPr>
              <a:t>krova nad </a:t>
            </a:r>
            <a:r>
              <a:rPr lang="hr-HR" sz="3000" b="1" dirty="0" smtClean="0">
                <a:solidFill>
                  <a:schemeClr val="accent6">
                    <a:lumMod val="75000"/>
                  </a:schemeClr>
                </a:solidFill>
              </a:rPr>
              <a:t>glavom </a:t>
            </a:r>
          </a:p>
          <a:p>
            <a:r>
              <a:rPr lang="hr-HR" sz="3000" b="1" dirty="0" smtClean="0">
                <a:solidFill>
                  <a:schemeClr val="accent6">
                    <a:lumMod val="75000"/>
                  </a:schemeClr>
                </a:solidFill>
              </a:rPr>
              <a:t>bez stana ili kuće </a:t>
            </a:r>
          </a:p>
          <a:p>
            <a:r>
              <a:rPr lang="hr-HR" sz="3000" b="1" dirty="0" smtClean="0">
                <a:solidFill>
                  <a:schemeClr val="accent6">
                    <a:lumMod val="75000"/>
                  </a:schemeClr>
                </a:solidFill>
              </a:rPr>
              <a:t>nesigurno stanovanje</a:t>
            </a:r>
          </a:p>
          <a:p>
            <a:r>
              <a:rPr lang="hr-HR" sz="3000" b="1" dirty="0" smtClean="0">
                <a:solidFill>
                  <a:schemeClr val="accent6">
                    <a:lumMod val="75000"/>
                  </a:schemeClr>
                </a:solidFill>
              </a:rPr>
              <a:t>neadekvatno stanovanje</a:t>
            </a:r>
          </a:p>
          <a:p>
            <a:pPr marL="0" indent="0">
              <a:buNone/>
            </a:pPr>
            <a:endParaRPr lang="hr-H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0" name="Picture 2" descr="http://www.vectorjunky.com/gallery/p/Pigeon-Hob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80928"/>
            <a:ext cx="4105866" cy="348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63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6">
                    <a:lumMod val="75000"/>
                  </a:schemeClr>
                </a:solidFill>
                <a:latin typeface="Snap ITC" pitchFamily="82" charset="0"/>
              </a:rPr>
              <a:t>Beskućnici u Hrvatskoj</a:t>
            </a:r>
            <a:endParaRPr lang="hr-HR" dirty="0">
              <a:solidFill>
                <a:schemeClr val="accent6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r>
              <a:rPr lang="hr-HR" sz="2800" b="1" dirty="0" smtClean="0">
                <a:solidFill>
                  <a:schemeClr val="accent6">
                    <a:lumMod val="75000"/>
                  </a:schemeClr>
                </a:solidFill>
              </a:rPr>
              <a:t>11</a:t>
            </a:r>
            <a:r>
              <a:rPr lang="hr-HR" sz="2800" dirty="0" smtClean="0"/>
              <a:t> Prihvatilišta u RH</a:t>
            </a:r>
          </a:p>
          <a:p>
            <a:r>
              <a:rPr lang="hr-HR" sz="2800" dirty="0" smtClean="0"/>
              <a:t>do </a:t>
            </a:r>
            <a:r>
              <a:rPr lang="hr-HR" sz="2800" b="1" dirty="0" smtClean="0">
                <a:solidFill>
                  <a:schemeClr val="accent6">
                    <a:lumMod val="75000"/>
                  </a:schemeClr>
                </a:solidFill>
              </a:rPr>
              <a:t>400</a:t>
            </a:r>
            <a:r>
              <a:rPr lang="hr-HR" sz="2800" dirty="0" smtClean="0"/>
              <a:t> korisnica/ka</a:t>
            </a:r>
          </a:p>
          <a:p>
            <a:r>
              <a:rPr lang="hr-HR" sz="2800" dirty="0" smtClean="0"/>
              <a:t>samo na ulici, trenutno živi i boravi još </a:t>
            </a:r>
            <a:r>
              <a:rPr lang="hr-HR" sz="2800" b="1" dirty="0" smtClean="0">
                <a:solidFill>
                  <a:schemeClr val="accent6">
                    <a:lumMod val="75000"/>
                  </a:schemeClr>
                </a:solidFill>
              </a:rPr>
              <a:t>500</a:t>
            </a:r>
            <a:r>
              <a:rPr lang="hr-HR" sz="2800" dirty="0" smtClean="0"/>
              <a:t> beskućnica/ka</a:t>
            </a:r>
          </a:p>
          <a:p>
            <a:r>
              <a:rPr lang="hr-HR" sz="2800" dirty="0" smtClean="0"/>
              <a:t>Minimalno </a:t>
            </a:r>
            <a:r>
              <a:rPr lang="hr-HR" sz="2800" b="1" dirty="0" smtClean="0">
                <a:solidFill>
                  <a:schemeClr val="accent6">
                    <a:lumMod val="75000"/>
                  </a:schemeClr>
                </a:solidFill>
              </a:rPr>
              <a:t>5000 osoba </a:t>
            </a:r>
            <a:r>
              <a:rPr lang="hr-HR" sz="2800" dirty="0" smtClean="0"/>
              <a:t>živi u neadekvatnim uvjetima </a:t>
            </a:r>
            <a:r>
              <a:rPr lang="hr-HR" sz="2800" dirty="0" smtClean="0"/>
              <a:t>(brodovima</a:t>
            </a:r>
            <a:r>
              <a:rPr lang="hr-HR" sz="2800" dirty="0" smtClean="0"/>
              <a:t>, barakama, podrumima, napuštenim prostorima, garažama, kamp kućicama, automobilima, bez struje i </a:t>
            </a:r>
            <a:r>
              <a:rPr lang="hr-HR" sz="2800" dirty="0" err="1" smtClean="0"/>
              <a:t>vode..</a:t>
            </a:r>
            <a:r>
              <a:rPr lang="hr-HR" sz="2800" dirty="0" smtClean="0"/>
              <a:t>.)</a:t>
            </a:r>
            <a:endParaRPr lang="hr-HR" sz="2800" dirty="0" smtClean="0"/>
          </a:p>
          <a:p>
            <a:r>
              <a:rPr lang="hr-HR" sz="2800" dirty="0" smtClean="0"/>
              <a:t>Dolazimo do broja od </a:t>
            </a:r>
            <a:r>
              <a:rPr lang="hr-HR" sz="2800" b="1" dirty="0" smtClean="0">
                <a:solidFill>
                  <a:schemeClr val="accent6">
                    <a:lumMod val="75000"/>
                  </a:schemeClr>
                </a:solidFill>
              </a:rPr>
              <a:t>minimalno 6000 osoba </a:t>
            </a:r>
            <a:r>
              <a:rPr lang="hr-HR" sz="2800" dirty="0" smtClean="0"/>
              <a:t>!!!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0711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F79646">
                    <a:lumMod val="75000"/>
                  </a:srgbClr>
                </a:solidFill>
                <a:latin typeface="Snap ITC" pitchFamily="82" charset="0"/>
              </a:rPr>
              <a:t>Beskućnici u Hrvatskoj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>
                <a:solidFill>
                  <a:prstClr val="black"/>
                </a:solidFill>
              </a:rPr>
              <a:t>Gotova sva Prihvatilišta u RH realiziraju dodatne usluge: savjetodavni rad, socijalno uključivanje, radno – okupacijske aktivnosti, materijalna davanja, </a:t>
            </a:r>
            <a:r>
              <a:rPr lang="hr-HR" dirty="0" smtClean="0">
                <a:solidFill>
                  <a:prstClr val="black"/>
                </a:solidFill>
              </a:rPr>
              <a:t>...</a:t>
            </a:r>
            <a:r>
              <a:rPr lang="hr-HR" dirty="0">
                <a:solidFill>
                  <a:prstClr val="black"/>
                </a:solidFill>
              </a:rPr>
              <a:t/>
            </a:r>
            <a:br>
              <a:rPr lang="hr-HR" dirty="0">
                <a:solidFill>
                  <a:prstClr val="black"/>
                </a:solidFill>
              </a:rPr>
            </a:br>
            <a:endParaRPr lang="hr-HR" dirty="0">
              <a:solidFill>
                <a:prstClr val="black"/>
              </a:solidFill>
            </a:endParaRPr>
          </a:p>
          <a:p>
            <a:endParaRPr lang="hr-HR" dirty="0"/>
          </a:p>
        </p:txBody>
      </p:sp>
      <p:pic>
        <p:nvPicPr>
          <p:cNvPr id="13314" name="Picture 2" descr="https://encrypted-tbn3.gstatic.com/images?q=tbn:ANd9GcRmRNu0ie56Ci33bdJ3dkchcMUS3hDCD_MlSOjUD3i0U81ej4AYl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346" y="3645024"/>
            <a:ext cx="295232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12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+mn-ea"/>
                <a:cs typeface="+mn-cs"/>
              </a:rPr>
              <a:t>Prihvatilišta u RH:</a:t>
            </a:r>
            <a:b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+mn-ea"/>
                <a:cs typeface="+mn-cs"/>
              </a:rPr>
            </a:br>
            <a:endParaRPr lang="hr-HR" sz="3200" b="1" dirty="0">
              <a:solidFill>
                <a:schemeClr val="accent6">
                  <a:lumMod val="75000"/>
                </a:schemeClr>
              </a:solidFill>
              <a:latin typeface="Bauhaus 93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62500" lnSpcReduction="20000"/>
          </a:bodyPr>
          <a:lstStyle/>
          <a:p>
            <a:r>
              <a:rPr lang="vi-VN" dirty="0" smtClean="0"/>
              <a:t>Osijek: Prihvatilište za beskućnike,“Dom Sv. Vinka Paulskog”, Caritas Osijek</a:t>
            </a:r>
            <a:endParaRPr lang="hr-HR" dirty="0" smtClean="0"/>
          </a:p>
          <a:p>
            <a:r>
              <a:rPr lang="vi-VN" dirty="0" smtClean="0"/>
              <a:t>Varaždin: Udruga Novi put</a:t>
            </a:r>
            <a:endParaRPr lang="hr-HR" dirty="0" smtClean="0"/>
          </a:p>
          <a:p>
            <a:r>
              <a:rPr lang="vi-VN" dirty="0" smtClean="0"/>
              <a:t>Zagreb: Prihvatilište za beskućnike Velika Kosnica, GD Crvenog križa Zagreb</a:t>
            </a:r>
            <a:endParaRPr lang="hr-HR" dirty="0" smtClean="0"/>
          </a:p>
          <a:p>
            <a:r>
              <a:rPr lang="vi-VN" dirty="0" smtClean="0"/>
              <a:t>Zagreb: Dislocirana jedinica za smještaj beskućnika Rakitje, Caritas </a:t>
            </a:r>
            <a:endParaRPr lang="hr-HR" dirty="0" smtClean="0"/>
          </a:p>
          <a:p>
            <a:r>
              <a:rPr lang="vi-VN" dirty="0" smtClean="0"/>
              <a:t>Zagreb: Prenoćište za beskućnike, Samostan „Misionarke ljubavi - Sestre Majke Terezije“</a:t>
            </a:r>
            <a:endParaRPr lang="hr-HR" dirty="0" smtClean="0"/>
          </a:p>
          <a:p>
            <a:r>
              <a:rPr lang="vi-VN" dirty="0" smtClean="0"/>
              <a:t>Karlovac: Udruga Milosrđe, Centar za beskućnike</a:t>
            </a:r>
            <a:endParaRPr lang="hr-HR" dirty="0" smtClean="0"/>
          </a:p>
          <a:p>
            <a:r>
              <a:rPr lang="vi-VN" dirty="0" smtClean="0"/>
              <a:t>Rijeka: FSRT, Prihvatilište Ruže Sv.Franje</a:t>
            </a:r>
            <a:endParaRPr lang="hr-HR" dirty="0" smtClean="0"/>
          </a:p>
          <a:p>
            <a:r>
              <a:rPr lang="vi-VN" dirty="0" smtClean="0"/>
              <a:t>Rijeka: Udruga Oaza</a:t>
            </a:r>
            <a:endParaRPr lang="hr-HR" dirty="0" smtClean="0"/>
          </a:p>
          <a:p>
            <a:r>
              <a:rPr lang="vi-VN" dirty="0" smtClean="0"/>
              <a:t>Pula: Prihvatilišta za beskućnike, GD Crvenog križa Pula</a:t>
            </a:r>
            <a:endParaRPr lang="hr-HR" dirty="0" smtClean="0"/>
          </a:p>
          <a:p>
            <a:r>
              <a:rPr lang="vi-VN" dirty="0" smtClean="0"/>
              <a:t>Zadar: Dom Sv. Vinko Paulski, Caritas Zadarske nadbiskupije</a:t>
            </a:r>
            <a:endParaRPr lang="hr-HR" dirty="0" smtClean="0"/>
          </a:p>
          <a:p>
            <a:r>
              <a:rPr lang="vi-VN" dirty="0" smtClean="0"/>
              <a:t>Kaštela: ( u otvaranju ) Udruga Sv.Jeronim</a:t>
            </a:r>
            <a:endParaRPr lang="hr-HR" dirty="0" smtClean="0"/>
          </a:p>
          <a:p>
            <a:r>
              <a:rPr lang="vi-VN" b="1" dirty="0" smtClean="0">
                <a:solidFill>
                  <a:schemeClr val="accent6">
                    <a:lumMod val="75000"/>
                  </a:schemeClr>
                </a:solidFill>
              </a:rPr>
              <a:t>Split: Prihvatilište za beskućnice/ke</a:t>
            </a: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vi-VN" b="1" dirty="0" smtClean="0">
                <a:solidFill>
                  <a:schemeClr val="accent6">
                    <a:lumMod val="75000"/>
                  </a:schemeClr>
                </a:solidFill>
              </a:rPr>
              <a:t>i stambena zajednica za beskućnike, Udruga MoSt</a:t>
            </a:r>
            <a:br>
              <a:rPr lang="vi-VN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hr-H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50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>
                <a:solidFill>
                  <a:schemeClr val="accent6">
                    <a:lumMod val="75000"/>
                  </a:schemeClr>
                </a:solidFill>
                <a:latin typeface="Snap ITC" pitchFamily="82" charset="0"/>
              </a:rPr>
              <a:t>Prihvatilište za beskućnike u Splitu</a:t>
            </a:r>
            <a:endParaRPr lang="hr-HR" dirty="0">
              <a:solidFill>
                <a:schemeClr val="accent6">
                  <a:lumMod val="75000"/>
                </a:schemeClr>
              </a:solidFill>
              <a:latin typeface="Snap ITC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 fontScale="92500" lnSpcReduction="20000"/>
          </a:bodyPr>
          <a:lstStyle/>
          <a:p>
            <a:endParaRPr lang="hr-HR" dirty="0" smtClean="0">
              <a:effectLst/>
            </a:endParaRPr>
          </a:p>
          <a:p>
            <a:r>
              <a:rPr lang="vi-VN" dirty="0" smtClean="0">
                <a:effectLst/>
              </a:rPr>
              <a:t>Uz pomoć Grada Splita i Upravnog odjela za socijalnu skrb i zdravstvenu zaštitu, djelatnici i volonteri </a:t>
            </a:r>
            <a:r>
              <a:rPr lang="vi-VN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udruge MoSt </a:t>
            </a:r>
            <a:r>
              <a:rPr lang="vi-VN" dirty="0" smtClean="0">
                <a:effectLst/>
              </a:rPr>
              <a:t>osmislili su program skrbi i brige o beskućnicima </a:t>
            </a:r>
            <a:endParaRPr lang="hr-HR" dirty="0" smtClean="0">
              <a:effectLst/>
            </a:endParaRPr>
          </a:p>
          <a:p>
            <a:endParaRPr lang="hr-HR" dirty="0"/>
          </a:p>
          <a:p>
            <a:r>
              <a:rPr lang="vi-VN" dirty="0" smtClean="0">
                <a:effectLst/>
              </a:rPr>
              <a:t>Prihvatilište za beskućnike započelo je sa radom 01. listopada 2000. godine.</a:t>
            </a:r>
            <a:br>
              <a:rPr lang="vi-VN" dirty="0" smtClean="0">
                <a:effectLst/>
              </a:rPr>
            </a:br>
            <a:r>
              <a:rPr lang="vi-VN" dirty="0" smtClean="0">
                <a:effectLst/>
              </a:rPr>
              <a:t/>
            </a:r>
            <a:br>
              <a:rPr lang="vi-VN" dirty="0" smtClean="0">
                <a:effectLst/>
              </a:rPr>
            </a:br>
            <a:r>
              <a:rPr lang="vi-VN" dirty="0" smtClean="0">
                <a:effectLst/>
              </a:rPr>
              <a:t/>
            </a:r>
            <a:br>
              <a:rPr lang="vi-VN" dirty="0" smtClean="0">
                <a:effectLst/>
              </a:rPr>
            </a:br>
            <a:endParaRPr lang="vi-VN" dirty="0" smtClean="0">
              <a:effectLst/>
            </a:endParaRPr>
          </a:p>
          <a:p>
            <a:endParaRPr lang="hr-H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167"/>
            <a:ext cx="2592288" cy="22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4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631</Words>
  <Application>Microsoft Office PowerPoint</Application>
  <PresentationFormat>Prikaz na zaslonu (4:3)</PresentationFormat>
  <Paragraphs>96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4" baseType="lpstr">
      <vt:lpstr>Tema sustava Office</vt:lpstr>
      <vt:lpstr> PONUDI KRUH Kuhanje za beskućnike </vt:lpstr>
      <vt:lpstr>KUHAMO ZA BESKUĆNIKE</vt:lpstr>
      <vt:lpstr> Tko su beskućnici?  </vt:lpstr>
      <vt:lpstr> Imati dom  podrazumijeva: </vt:lpstr>
      <vt:lpstr>4 oblika nedostatka doma</vt:lpstr>
      <vt:lpstr>Beskućnici u Hrvatskoj</vt:lpstr>
      <vt:lpstr>Beskućnici u Hrvatskoj</vt:lpstr>
      <vt:lpstr>Prihvatilišta u RH: </vt:lpstr>
      <vt:lpstr>Prihvatilište za beskućnike u Splitu</vt:lpstr>
      <vt:lpstr>Prihvatilište za beskućnike u Splitu</vt:lpstr>
      <vt:lpstr>PowerPointova prezentacija</vt:lpstr>
      <vt:lpstr>Prihvatilište za beskućnike u Splitu</vt:lpstr>
      <vt:lpstr>Prihvatilište za beskućnike u Splitu</vt:lpstr>
      <vt:lpstr>O la la 366 večera Direktno, od srca beskućnicima Splita</vt:lpstr>
      <vt:lpstr>O la la 366 večera</vt:lpstr>
      <vt:lpstr>A kuhali smo im i mi prošle školske godine…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   PONUDI KRUH </vt:lpstr>
      <vt:lpstr>A sad ste vi na redu!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KUHAMO ZA BESKUĆNIKE</dc:title>
  <dc:creator>Knjižnica</dc:creator>
  <cp:lastModifiedBy>Knjižnica</cp:lastModifiedBy>
  <cp:revision>18</cp:revision>
  <dcterms:created xsi:type="dcterms:W3CDTF">2013-10-16T07:19:35Z</dcterms:created>
  <dcterms:modified xsi:type="dcterms:W3CDTF">2013-10-17T11:53:09Z</dcterms:modified>
</cp:coreProperties>
</file>